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notesMasterIdLst>
    <p:notesMasterId r:id="rId98"/>
  </p:notesMasterIdLst>
  <p:sldIdLst>
    <p:sldId id="256" r:id="rId2"/>
    <p:sldId id="258" r:id="rId3"/>
    <p:sldId id="260" r:id="rId4"/>
    <p:sldId id="261" r:id="rId5"/>
    <p:sldId id="267" r:id="rId6"/>
    <p:sldId id="257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78" r:id="rId30"/>
    <p:sldId id="279" r:id="rId31"/>
    <p:sldId id="287" r:id="rId32"/>
    <p:sldId id="308" r:id="rId33"/>
    <p:sldId id="288" r:id="rId34"/>
    <p:sldId id="289" r:id="rId35"/>
    <p:sldId id="290" r:id="rId36"/>
    <p:sldId id="291" r:id="rId37"/>
    <p:sldId id="292" r:id="rId38"/>
    <p:sldId id="309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4" r:id="rId48"/>
    <p:sldId id="301" r:id="rId49"/>
    <p:sldId id="303" r:id="rId50"/>
    <p:sldId id="310" r:id="rId51"/>
    <p:sldId id="306" r:id="rId52"/>
    <p:sldId id="307" r:id="rId53"/>
    <p:sldId id="305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42" r:id="rId80"/>
    <p:sldId id="341" r:id="rId81"/>
    <p:sldId id="340" r:id="rId82"/>
    <p:sldId id="339" r:id="rId83"/>
    <p:sldId id="338" r:id="rId84"/>
    <p:sldId id="337" r:id="rId85"/>
    <p:sldId id="336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1" r:id="rId94"/>
    <p:sldId id="350" r:id="rId95"/>
    <p:sldId id="352" r:id="rId96"/>
    <p:sldId id="353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04" autoAdjust="0"/>
  </p:normalViewPr>
  <p:slideViewPr>
    <p:cSldViewPr snapToGrid="0">
      <p:cViewPr varScale="1">
        <p:scale>
          <a:sx n="74" d="100"/>
          <a:sy n="74" d="100"/>
        </p:scale>
        <p:origin x="5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05T02:17:02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10046 8210 0,'0'25'312,"0"74"-280,-25-24 14,25 24 1,-25-49-15,0 98 14,25-123 17,0 0-47,0 74 15,0-49 16,-24 24-16,24 1 16,0-50 15,0-1-15,0 1 47</inkml:trace>
  <inkml:trace contextRef="#ctx0" brushRef="#br0" timeOffset="1799.2807">10145 8136 0,'50'0'140,"198"0"-109,124 0 16,-149 0-15,-74 0 14,0 0 1,198 50-15,-248-26 14,199 1 1,-25 50-15,-248-75 14,49 0-14,-24 0-1,-1 0 16</inkml:trace>
  <inkml:trace contextRef="#ctx0" brushRef="#br0" timeOffset="3839.7325">9897 9178 0,'25'0'203,"248"49"-172,570-49 16,-421 75-16,-100-50 1,75 24 14,-273 1-46,199-25 32,-249-1-32,124-24 47,-74 0-1,-99 0-14,25 25 15</inkml:trace>
  <inkml:trace contextRef="#ctx0" brushRef="#br0" timeOffset="6511.6332">12477 8260 0,'25'0'172,"272"0"-141,-49 50 16,-223-50 0,0 0-16,74 0 0,-74 0-15,49 24 15,-49-24 31,0 0-46,74 0 15,-24 25 16,-1-25-16,-49 0 48,49 50-33,-74-25 548,0-1-578,0 1-1,-25-25-15,25 25 16,-24-25-16,24 25 16,0 0-1,0-1 1,0 1 0,-25 0-16,25 25 15,-25-1-15,0 1 16,25-25-16,0-1 15,0 1-15,-25-25 16,25 25-16,-24 0 16,24 0-1,0-1 1,0 26 0,-25-50-1,25 50-15,-25-25 16,0 24-1,0 1 1,25-25 0,-24-25-1,24 49 17,-25-24-32,0 0 78,25 0-63,0-1 1,-25 1-16,25 0 16,0 0-1,-25 0 1,25-1-16,-24-24 15,24 25-15,0 0 16</inkml:trace>
  <inkml:trace contextRef="#ctx0" brushRef="#br0" timeOffset="9079.48">10691 8334 0,'0'50'125,"0"74"-94,0 25 16,-25 0-16,0-75 0,25-24 16</inkml:trace>
  <inkml:trace contextRef="#ctx0" brushRef="#br0" timeOffset="10775.6672">10765 8632 0,'25'0'47,"0"0"16,0 0 156,-25 25-188,0 0 16,0-1 31,0 26-47,0-25 16,0 24-16,-25 1 16,25-25 0,-50 0 15,50-1-46,-25-24 15</inkml:trace>
  <inkml:trace contextRef="#ctx0" brushRef="#br0" timeOffset="14176.0872">11137 8558 0,'0'-25'62,"0"50"-30,-25-25-17,1 74 17,-1 25 14,-25 75-14,50-50-1,0-99 16,0 0 31,0 24-62,50-24 15,-1-25 0,76 25 16,-76-25-16,-24 0 16,0 0 0,-25-25-16,25-25 0,-1-49 16,1 25-15,-25 49 30,0 0 16,0 0-62,25 0 15,-25-24 47,0 24-62,50-25 15,-50 26 172,0-1-156</inkml:trace>
  <inkml:trace contextRef="#ctx0" brushRef="#br0" timeOffset="15780.2287">11708 8607 0,'25'0'141,"-1"0"-110,26 0 16,-25 0 31,49-25-47,-49 25 16,0 0 16,0 0-16</inkml:trace>
  <inkml:trace contextRef="#ctx0" brushRef="#br0" timeOffset="17487.4622">11757 8558 0,'-49'0'62,"24"24"-15,-25 26-16,26 74 1,-26-25 15,50-49-1,-25-50-14,25 49 15,0-24-1,0 50-14,0-50 77,0-1-62,-25 26-16</inkml:trace>
  <inkml:trace contextRef="#ctx0" brushRef="#br0" timeOffset="18735.3308">11534 8979 0,'25'0'156,"49"-25"-109,1 25-16,-50 0 282</inkml:trace>
  <inkml:trace contextRef="#ctx0" brushRef="#br0" timeOffset="19927.1807">12105 8632 0,'24'0'141,"101"0"-110,-26 0 16</inkml:trace>
  <inkml:trace contextRef="#ctx0" brushRef="#br0" timeOffset="21023.9593">12254 8682 0,'-25'0'63,"25"24"-16,0 1-32,-50 25 17,25 24 14,25-24-46,-74-1 32,74-24-32,-25 75 31,0-26 16,25-49 0,-49 74-16,24-49 0</inkml:trace>
  <inkml:trace contextRef="#ctx0" brushRef="#br0" timeOffset="21799.5133">12154 8954 0,'25'0'109,"0"0"-93,49 0 31,-24 0-16,-25 0 16</inkml:trace>
  <inkml:trace contextRef="#ctx0" brushRef="#br0" timeOffset="23747.8971">12551 8706 0,'25'0'157,"0"0"-110,148 0-16,-148 0 453</inkml:trace>
  <inkml:trace contextRef="#ctx0" brushRef="#br0" timeOffset="28335.1633">12626 8657 0,'0'25'140,"-50"24"-108,25 26 14,25-1-14,-25 0 15,25 1-1,-24-25-14,24-1-1,0 1 16,0-1-16</inkml:trace>
  <inkml:trace contextRef="#ctx0" brushRef="#br0" timeOffset="29261.8213">12526 8880 0,'50'0'157,"-25"0"-126,49 25 0</inkml:trace>
  <inkml:trace contextRef="#ctx0" brushRef="#br0" timeOffset="30399.6506">12526 9227 0,'0'25'47,"50"0"93,-25-25-109,24 0 16,1 0 0</inkml:trace>
  <inkml:trace contextRef="#ctx0" brushRef="#br0" timeOffset="32480.1111">13072 8706 0,'25'0'125,"0"0"-93,-1 0 15,26 25-16,-25-25 203,25 0-187,-50 50 0,24-50 172,-24 25-172,0-1 15,-24-24-31,24 25-15,-50 50 31,0-51-16</inkml:trace>
  <inkml:trace contextRef="#ctx0" brushRef="#br0" timeOffset="33927.1608">12923 8979 0,'25'0'218,"0"0"-186,24 0 14,-24 0 1,50 0-15,-51 0-1,1 0 31,0 0 48</inkml:trace>
  <inkml:trace contextRef="#ctx0" brushRef="#br0" timeOffset="35567.3267">13097 8756 0,'-25'0'141,"0"74"-110,-24 50 16,-1-24-16,25-1 16,0-49-16,-49 74 16,74-100-16,-50 51 16</inkml:trace>
  <inkml:trace contextRef="#ctx0" brushRef="#br0" timeOffset="36967.3032">12948 9103 0,'25'0'125,"0"75"-94,-1 74 16,1-75-15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04T15:44:36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24036 1761 0,'49'0'125,"51"0"-125,-1 25 16,0-25-16,25 0 15,-74 25-15,-1 0 16,-24-25-16,0 0 16,0 24-1,-1-24 63,1 0-78,25 25 16,-1-25-16,26 50 16,-25-50-1,-1 0-15,-24 25 16,-25-1-16,25-24 15,0 0 126,-1 25-125,1 0 15</inkml:trace>
  <inkml:trace contextRef="#ctx0" brushRef="#br0" timeOffset="1720.3805">25301 1786 0,'0'-25'32,"0"75"93,0-25-110,0-1 1,0 26-16,0-25 15,0 0-15,0 24 16,-25 26 0,25-51-1,0 1-15,0 0 141,25-25-125,0 0-16,49 0 15,25 0-15,0 0 16,-24 0-16,-26 0 15,-24 0-15,0 0 16</inkml:trace>
  <inkml:trace contextRef="#ctx0" brushRef="#br0" timeOffset="3215.7581">25846 1811 0,'0'25'16,"0"-1"0,0 26-16,0-25 15,0 0 1,0-1 0,0 1 15,0 0-16,0 0 1,0 0 0,25-25 93,25 0-93,-25 0-1,0 0 63,-1 0-62,1-50 0,0 50-16,-25-25 93,0 0-61,0 1-17,0-1 63,0 0-62,0 0 0,-25 25-16,0-25 15,-24 25 95,49-24-95,-25 24 79,0 0-47</inkml:trace>
  <inkml:trace contextRef="#ctx0" brushRef="#br0" timeOffset="4704.3405">26194 1836 0,'0'24'94,"0"1"-94,0 0 16,0 0-16,0 0 15,0-1 1,0 1 0,49 0-1,-24-25 142,25 0-142,-25 0 16,-1 0 16,1-25-47,0 0 47,-25-24 16,0 24-32,0 0-15,0-24 46,0 24-31,-25 25 79,0 0-95,1 0 1,-1 0 0,0 0-1,0 0-15,0 0 16,1 0 62</inkml:trace>
  <inkml:trace contextRef="#ctx0" brushRef="#br0" timeOffset="5442.5551">26541 1736 0,'0'25'62,"0"50"-46,0-51-16,0 1 15,0 25-15,0-1 16,0 1-16,0 0 16,0-1-16,0 1 15,0-1-15,0 1 0,0-25 16,0 74-1,0-49-15,0 74 0,0-50 16,0-49 0,0 0-16,0 0 15,0 49-15,0-49 16,25-25 109</inkml:trace>
  <inkml:trace contextRef="#ctx0" brushRef="#br0" timeOffset="6984.5852">26591 1712 0,'0'24'125,"0"1"-47,24 0-62,1 0 15,-25 0-15,25-1-1,-25 1 1,50 0-16,-50 0 16,24 0-1,-24-1 345,0 1-345,0 0-15,-24-25 31,24 25-15,-25-25 0,0 25-1,25-1 1,-25 1 0,0-25-16,1 0 31,-1 25-31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04T16:02:02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30931 1885 0,'-24'0'141,"48"0"-126,1 0-15,50 0 16,-1 0-16,-24 0 15,-26 0-15,76 0 16,-26 0-16,-49 0 16,0 0-16,0 0 15,-1 0-15,51 0 16,-50 0-16,74-25 16,-74 25-16,49-24 15,-24 24-15,-26 0 16,1 0 31,0 0 109,0 0-156,24 0 16,26 0-1,-26 0 1</inkml:trace>
  <inkml:trace contextRef="#ctx0" brushRef="#br0" timeOffset="1511.8545">32246 1637 0,'-25'0'62,"25"25"-46,0 0-1,-25-25 1,25 25-16,0-1 16,0 1-1,0 0-15,0 0 16,0 0 62,0-1-78,0 1 16,0 0 15,0 0 0,0 0-15,0 24-16,0-24 125,50-25-110,0 0 1,-1 0 15</inkml:trace>
  <inkml:trace contextRef="#ctx0" brushRef="#br0" timeOffset="2719.7207">32345 1786 0,'25'25'31,"-25"0"-16,50 74-15,-50-74 16,25-1-16,-25 1 16,0 0-16,24-25 109,1 0-109,0 0 16,0 0-16,0 0 15,-1 0 17,1 0-17,0 0-15,0 0 16,-25-50-16,25 26 15,-25-1-15,0 0 32,0 0 77,-25 0-109,-25 1 16,25-26-1,1 50 63,-1-25-62,0 25-16,0-25 16</inkml:trace>
  <inkml:trace contextRef="#ctx0" brushRef="#br0" timeOffset="4360.0076">32792 1736 0,'0'25'47,"0"25"-32,25-25 1,-25-1-16,0 26 16,0-25-16,24 0 15,-24 49-15,25-24 16,0-50 0,-25 24-16,0 26 15,25-50-15,0 0 47,-1 0-31,26 0-1,-25 0-15,24 0 16,-24 0-16,0 0 31,0 0-15,0 0-16,-1 0 31,-24-25-15,0 0-1,0 1 1,0-1 0,0 0 46,-24-25-15,-1 26-31,25-26 15,-25 25-31,0 0 31,0 1-15,-24-26 15,24 50 78,0-25-93,0 25 0,1 0-1,-26 0 16</inkml:trace>
  <inkml:trace contextRef="#ctx0" brushRef="#br0" timeOffset="5223.648">33337 1687 0,'25'49'78,"-25"-24"-78,0 50 15,0-51-15,0 76 16,0-51-16,0 1 16,0-25-16,0-1 15,0 1 1,0 50-16,0-51 15,0 26-15,0 0 16,0-26-16,0 1 16,0 0-1,0 0-15,0 0 16,0 24-16,0-24 16,0 25-16,0-1 15,0-24-15,0 25 16,0-25-1,0-1-15,0 1 16,0 25 0,0-25-16,0-1 15,0 1 1</inkml:trace>
  <inkml:trace contextRef="#ctx0" brushRef="#br0" timeOffset="7527.8222">33387 1712 0,'25'0'78,"0"0"-47,0 0-15,24 49 62,-49-24-31,25 0-16,-25 0-16,0 24 17,0-24 93,0 0-110,0 24 32,0-24-16,0 25 32,0-25 15,0-1-62,-25 1 31,25 0 218,-49 0-234,49 0 1,-50-1-17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6C295-95DB-4C3A-A529-B278BFCA4430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E5A58-2374-4780-A69A-AF6679110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9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E5A58-2374-4780-A69A-AF6679110E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69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E5A58-2374-4780-A69A-AF6679110EB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5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https://developers.google.com/protocol-buffers/docs/proto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E5A58-2374-4780-A69A-AF6679110EB0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01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74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27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77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002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431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899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35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54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0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75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78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71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7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4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2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90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FDAD7-BFA9-4D79-9813-D144C5F592A7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BD19FCF-9497-471B-9B8A-33D76E479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55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customXml" Target="../ink/ink3.xml"/><Relationship Id="rId4" Type="http://schemas.openxmlformats.org/officeDocument/2006/relationships/image" Target="../media/image4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0655" y="2404531"/>
            <a:ext cx="9056300" cy="164630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Netty</a:t>
            </a:r>
            <a:r>
              <a:rPr lang="zh-CN" altLang="en-US" dirty="0" smtClean="0"/>
              <a:t>核心技术和源码分析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37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5" y="587351"/>
            <a:ext cx="10695580" cy="55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6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53" y="682388"/>
            <a:ext cx="10816769" cy="545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8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NIO </a:t>
            </a:r>
            <a:r>
              <a:rPr lang="zh-CN" altLang="en-US" dirty="0" smtClean="0"/>
              <a:t>三大核心示意图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Selector Channel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的关系图</a:t>
            </a:r>
            <a:endParaRPr lang="en-US" altLang="zh-CN" dirty="0" smtClean="0"/>
          </a:p>
          <a:p>
            <a:pPr lvl="1"/>
            <a:r>
              <a:rPr lang="zh-CN" altLang="en-US" dirty="0"/>
              <a:t>每</a:t>
            </a:r>
            <a:r>
              <a:rPr lang="zh-CN" altLang="en-US" dirty="0" smtClean="0"/>
              <a:t>个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都会对应一个</a:t>
            </a:r>
            <a:r>
              <a:rPr lang="en-US" altLang="zh-CN" dirty="0" smtClean="0"/>
              <a:t>buffer(</a:t>
            </a:r>
            <a:r>
              <a:rPr lang="zh-CN" altLang="en-US" dirty="0" smtClean="0"/>
              <a:t>一对一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Selector</a:t>
            </a:r>
            <a:r>
              <a:rPr lang="zh-CN" altLang="en-US" dirty="0" smtClean="0"/>
              <a:t>对应一个</a:t>
            </a:r>
            <a:r>
              <a:rPr lang="en-US" altLang="zh-CN" dirty="0" smtClean="0"/>
              <a:t>Thread,</a:t>
            </a:r>
            <a:r>
              <a:rPr lang="zh-CN" altLang="en-US" dirty="0" smtClean="0"/>
              <a:t>每个</a:t>
            </a:r>
            <a:r>
              <a:rPr lang="en-US" altLang="zh-CN" dirty="0" smtClean="0"/>
              <a:t>Selector</a:t>
            </a:r>
            <a:r>
              <a:rPr lang="zh-CN" altLang="en-US" dirty="0" smtClean="0"/>
              <a:t>对应多个</a:t>
            </a:r>
            <a:r>
              <a:rPr lang="en-US" altLang="zh-CN" dirty="0" smtClean="0"/>
              <a:t>Channel</a:t>
            </a:r>
          </a:p>
          <a:p>
            <a:pPr lvl="1"/>
            <a:r>
              <a:rPr lang="zh-CN" altLang="en-US" dirty="0"/>
              <a:t>程</a:t>
            </a:r>
            <a:r>
              <a:rPr lang="zh-CN" altLang="en-US" dirty="0" smtClean="0"/>
              <a:t>序切换到那个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是由事件决定的，</a:t>
            </a:r>
            <a:r>
              <a:rPr lang="en-US" altLang="zh-CN" dirty="0" smtClean="0"/>
              <a:t>Event</a:t>
            </a:r>
            <a:r>
              <a:rPr lang="zh-CN" altLang="en-US" dirty="0" smtClean="0"/>
              <a:t>是一个重要的概念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Selector</a:t>
            </a:r>
            <a:r>
              <a:rPr lang="zh-CN" altLang="en-US" dirty="0" smtClean="0"/>
              <a:t>会根据不同的事件在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上来回切换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Buffer</a:t>
            </a:r>
            <a:r>
              <a:rPr lang="zh-CN" altLang="en-US" dirty="0" smtClean="0"/>
              <a:t>是一个内存块，底层是一个数组</a:t>
            </a:r>
            <a:endParaRPr lang="en-US" altLang="zh-CN" dirty="0" smtClean="0"/>
          </a:p>
          <a:p>
            <a:pPr lvl="1"/>
            <a:r>
              <a:rPr lang="zh-CN" altLang="en-US" dirty="0"/>
              <a:t>数</a:t>
            </a:r>
            <a:r>
              <a:rPr lang="zh-CN" altLang="en-US" dirty="0" smtClean="0"/>
              <a:t>据读写是通过</a:t>
            </a:r>
            <a:r>
              <a:rPr lang="en-US" altLang="zh-CN" dirty="0" smtClean="0"/>
              <a:t>Buffer,</a:t>
            </a:r>
            <a:r>
              <a:rPr lang="zh-CN" altLang="en-US" dirty="0" smtClean="0"/>
              <a:t>它是双向的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Channel</a:t>
            </a:r>
            <a:r>
              <a:rPr lang="zh-CN" altLang="en-US" dirty="0" smtClean="0"/>
              <a:t>是双向的，可以返回底层操作系统的情况。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235" y="297626"/>
            <a:ext cx="3866866" cy="62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84" y="1064951"/>
            <a:ext cx="9410275" cy="50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20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7" y="861585"/>
            <a:ext cx="10488588" cy="522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19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34" y="647415"/>
            <a:ext cx="10607652" cy="571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44" y="818866"/>
            <a:ext cx="11432438" cy="52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3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0" y="780054"/>
            <a:ext cx="7765648" cy="54160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109182"/>
            <a:ext cx="31051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7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2" y="764275"/>
            <a:ext cx="11049470" cy="53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6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2" y="795622"/>
            <a:ext cx="10830363" cy="48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79" y="1083148"/>
            <a:ext cx="10284238" cy="51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1" y="846729"/>
            <a:ext cx="10522277" cy="52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04" y="576830"/>
            <a:ext cx="11288792" cy="56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9" y="1173708"/>
            <a:ext cx="11203031" cy="43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</a:t>
            </a:r>
            <a:r>
              <a:rPr lang="en-US" altLang="zh-CN" dirty="0" smtClean="0"/>
              <a:t>IO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20966"/>
            <a:ext cx="11360002" cy="42793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3606" y="6065332"/>
            <a:ext cx="701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DMA [Direct Memory Copy] </a:t>
            </a:r>
            <a:r>
              <a:rPr lang="zh-CN" altLang="en-US" dirty="0" smtClean="0"/>
              <a:t>直接内存拷贝（没有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计算的参与）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5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NIO</a:t>
            </a:r>
            <a:r>
              <a:rPr lang="zh-CN" altLang="en-US" dirty="0" smtClean="0"/>
              <a:t>与零拷贝</a:t>
            </a:r>
            <a:r>
              <a:rPr lang="en-US" altLang="zh-CN" dirty="0" smtClean="0"/>
              <a:t>-MMAP</a:t>
            </a:r>
            <a:r>
              <a:rPr lang="zh-CN" altLang="en-US" dirty="0" smtClean="0"/>
              <a:t>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Mmap</a:t>
            </a:r>
            <a:r>
              <a:rPr lang="zh-CN" altLang="en-US" dirty="0" smtClean="0"/>
              <a:t>通过内存映射，将文件映射到内存缓冲区，同时，用户空间可以共享内核空间的数据。这样，在网络传输时，就可以减少内核空间到用户空间的拷贝次数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1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28491" cy="67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8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39533"/>
            <a:ext cx="11764345" cy="56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2" y="1548239"/>
            <a:ext cx="11222615" cy="44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3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2" y="1057558"/>
            <a:ext cx="11560686" cy="455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9" y="892151"/>
            <a:ext cx="11489346" cy="4867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6036" y="6346209"/>
            <a:ext cx="469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http://www.52im.net/thread-306-1-1.html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82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BIO NIO</a:t>
            </a:r>
            <a:r>
              <a:rPr lang="zh-CN" altLang="en-US" dirty="0" smtClean="0"/>
              <a:t>模型架构说明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351128"/>
            <a:ext cx="10800434" cy="52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75" y="658788"/>
            <a:ext cx="10608635" cy="51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70" y="755673"/>
            <a:ext cx="11075791" cy="48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5376" y="2629469"/>
            <a:ext cx="3198630" cy="1320800"/>
          </a:xfrm>
        </p:spPr>
        <p:txBody>
          <a:bodyPr/>
          <a:lstStyle/>
          <a:p>
            <a:r>
              <a:rPr lang="en-US" altLang="zh-CN" dirty="0" smtClean="0"/>
              <a:t>Netty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3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1" y="828745"/>
            <a:ext cx="11299920" cy="42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8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7" y="777211"/>
            <a:ext cx="10955498" cy="49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0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81" y="672153"/>
            <a:ext cx="10990792" cy="512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260"/>
            <a:ext cx="12873118" cy="51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2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26" y="423221"/>
            <a:ext cx="11740818" cy="61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8713" y="3189027"/>
            <a:ext cx="8596668" cy="1320800"/>
          </a:xfrm>
        </p:spPr>
        <p:txBody>
          <a:bodyPr/>
          <a:lstStyle/>
          <a:p>
            <a:r>
              <a:rPr lang="en-US" altLang="zh-CN" dirty="0" smtClean="0"/>
              <a:t>Netty</a:t>
            </a:r>
            <a:r>
              <a:rPr lang="zh-CN" altLang="en-US" dirty="0"/>
              <a:t>部</a:t>
            </a:r>
            <a:r>
              <a:rPr lang="zh-CN" altLang="en-US" dirty="0" smtClean="0"/>
              <a:t>分</a:t>
            </a:r>
            <a:r>
              <a:rPr lang="en-US" altLang="zh-CN" dirty="0" smtClean="0"/>
              <a:t>-Reactor</a:t>
            </a:r>
            <a:r>
              <a:rPr lang="zh-CN" altLang="en-US" dirty="0" smtClean="0"/>
              <a:t>三种模式分析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502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2" y="718427"/>
            <a:ext cx="11612257" cy="53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4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46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BIO NIO</a:t>
            </a:r>
            <a:r>
              <a:rPr lang="zh-CN" altLang="en-US" dirty="0" smtClean="0"/>
              <a:t>模型架构说明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336409" cy="53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5" y="1315658"/>
            <a:ext cx="11689623" cy="41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68" y="802873"/>
            <a:ext cx="10062886" cy="54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7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44" y="924777"/>
            <a:ext cx="10766492" cy="50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53" y="722051"/>
            <a:ext cx="11856810" cy="50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9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</a:t>
            </a:r>
            <a:r>
              <a:rPr lang="en-US" altLang="zh-CN" dirty="0" smtClean="0"/>
              <a:t>Reactor</a:t>
            </a:r>
            <a:r>
              <a:rPr lang="zh-CN" altLang="en-US" dirty="0" smtClean="0"/>
              <a:t>多线程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05497"/>
            <a:ext cx="3867370" cy="523649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工作原理示意图</a:t>
            </a:r>
            <a:endParaRPr lang="en-US" altLang="zh-CN" dirty="0"/>
          </a:p>
          <a:p>
            <a:pPr>
              <a:buAutoNum type="arabicParenR"/>
            </a:pPr>
            <a:r>
              <a:rPr lang="en-US" altLang="zh-CN" dirty="0" smtClean="0"/>
              <a:t>Reactor</a:t>
            </a:r>
            <a:r>
              <a:rPr lang="zh-CN" altLang="en-US" dirty="0" smtClean="0"/>
              <a:t>对象通过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监控客户请求事件，收到事件后，通过</a:t>
            </a:r>
            <a:r>
              <a:rPr lang="en-US" altLang="zh-CN" dirty="0" smtClean="0"/>
              <a:t>dispatcher</a:t>
            </a:r>
            <a:r>
              <a:rPr lang="zh-CN" altLang="en-US" dirty="0" smtClean="0"/>
              <a:t>进行分发</a:t>
            </a:r>
            <a:endParaRPr lang="en-US" altLang="zh-CN" dirty="0" smtClean="0"/>
          </a:p>
          <a:p>
            <a:pPr>
              <a:buAutoNum type="arabicParenR"/>
            </a:pPr>
            <a:r>
              <a:rPr lang="zh-CN" altLang="en-US" dirty="0"/>
              <a:t>如</a:t>
            </a:r>
            <a:r>
              <a:rPr lang="zh-CN" altLang="en-US" dirty="0" smtClean="0"/>
              <a:t>果建立连接请求，则由</a:t>
            </a:r>
            <a:r>
              <a:rPr lang="en-US" altLang="zh-CN" dirty="0" smtClean="0"/>
              <a:t>Accept</a:t>
            </a:r>
            <a:r>
              <a:rPr lang="zh-CN" altLang="en-US" dirty="0" smtClean="0"/>
              <a:t>处理连接请求，然后创建一个</a:t>
            </a:r>
            <a:r>
              <a:rPr lang="en-US" altLang="zh-CN" dirty="0" smtClean="0"/>
              <a:t>Handler</a:t>
            </a:r>
            <a:r>
              <a:rPr lang="zh-CN" altLang="en-US" dirty="0" smtClean="0"/>
              <a:t>对象来处理各种请求事件</a:t>
            </a:r>
            <a:endParaRPr lang="en-US" altLang="zh-CN" dirty="0" smtClean="0"/>
          </a:p>
          <a:p>
            <a:pPr>
              <a:buAutoNum type="arabicParenR"/>
            </a:pPr>
            <a:r>
              <a:rPr lang="zh-CN" altLang="en-US" dirty="0"/>
              <a:t>如</a:t>
            </a:r>
            <a:r>
              <a:rPr lang="zh-CN" altLang="en-US" dirty="0" smtClean="0"/>
              <a:t>果不是连接请求，则</a:t>
            </a:r>
            <a:r>
              <a:rPr lang="en-US" altLang="zh-CN" dirty="0" smtClean="0"/>
              <a:t>reactor</a:t>
            </a:r>
            <a:r>
              <a:rPr lang="zh-CN" altLang="en-US" dirty="0" smtClean="0"/>
              <a:t>分发调用连接对应的</a:t>
            </a:r>
            <a:r>
              <a:rPr lang="en-US" altLang="zh-CN" dirty="0" smtClean="0"/>
              <a:t>handler</a:t>
            </a:r>
            <a:r>
              <a:rPr lang="zh-CN" altLang="en-US" dirty="0" smtClean="0"/>
              <a:t>来处理</a:t>
            </a:r>
            <a:endParaRPr lang="en-US" altLang="zh-CN" dirty="0" smtClean="0"/>
          </a:p>
          <a:p>
            <a:pPr>
              <a:buAutoNum type="arabicParenR"/>
            </a:pPr>
            <a:r>
              <a:rPr lang="en-US" altLang="zh-CN" dirty="0" smtClean="0"/>
              <a:t>Handler</a:t>
            </a:r>
            <a:r>
              <a:rPr lang="zh-CN" altLang="en-US" dirty="0" smtClean="0"/>
              <a:t>只负责响应事件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不做具体的业务处理，通过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读取数据后，会分发给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线程处理业务</a:t>
            </a:r>
            <a:endParaRPr lang="en-US" altLang="zh-CN" dirty="0" smtClean="0"/>
          </a:p>
          <a:p>
            <a:pPr>
              <a:buAutoNum type="arabicParenR"/>
            </a:pPr>
            <a:r>
              <a:rPr lang="en-US" altLang="zh-CN" dirty="0" smtClean="0"/>
              <a:t>Worker</a:t>
            </a:r>
            <a:r>
              <a:rPr lang="zh-CN" altLang="en-US" dirty="0" smtClean="0"/>
              <a:t>线程池会分配一个独立的线程来处理业务并将结果返回给</a:t>
            </a:r>
            <a:r>
              <a:rPr lang="en-US" altLang="zh-CN" dirty="0" smtClean="0"/>
              <a:t>handler</a:t>
            </a:r>
          </a:p>
          <a:p>
            <a:pPr>
              <a:buAutoNum type="arabicParenR"/>
            </a:pPr>
            <a:r>
              <a:rPr lang="en-US" altLang="zh-CN" dirty="0" smtClean="0"/>
              <a:t>Handler</a:t>
            </a:r>
            <a:r>
              <a:rPr lang="zh-CN" altLang="en-US" dirty="0" smtClean="0"/>
              <a:t>收到响应后，通过</a:t>
            </a:r>
            <a:r>
              <a:rPr lang="en-US" altLang="zh-CN" dirty="0" smtClean="0"/>
              <a:t>send</a:t>
            </a:r>
            <a:r>
              <a:rPr lang="zh-CN" altLang="en-US" dirty="0" smtClean="0"/>
              <a:t>将结果返回给</a:t>
            </a:r>
            <a:r>
              <a:rPr lang="en-US" altLang="zh-CN" dirty="0" smtClean="0"/>
              <a:t>client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364" y="150125"/>
            <a:ext cx="7233313" cy="65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9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4075685" y="433962"/>
            <a:ext cx="7942578" cy="6220056"/>
            <a:chOff x="1707858" y="211014"/>
            <a:chExt cx="7942578" cy="6006905"/>
          </a:xfrm>
        </p:grpSpPr>
        <p:sp>
          <p:nvSpPr>
            <p:cNvPr id="45" name="圆角矩形 44"/>
            <p:cNvSpPr/>
            <p:nvPr/>
          </p:nvSpPr>
          <p:spPr>
            <a:xfrm>
              <a:off x="3221501" y="211014"/>
              <a:ext cx="6428935" cy="6006905"/>
            </a:xfrm>
            <a:prstGeom prst="roundRect">
              <a:avLst/>
            </a:prstGeom>
            <a:ln>
              <a:prstDash val="lg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707858" y="1473959"/>
              <a:ext cx="1160060" cy="36848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client</a:t>
              </a:r>
              <a:endParaRPr lang="zh-CN" altLang="en-US" dirty="0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707858" y="2329218"/>
              <a:ext cx="1160060" cy="36848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client</a:t>
              </a:r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707858" y="3184478"/>
              <a:ext cx="1160060" cy="36848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client</a:t>
              </a:r>
              <a:endParaRPr lang="zh-CN" altLang="en-US" dirty="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541593" y="338919"/>
              <a:ext cx="5684294" cy="3482454"/>
              <a:chOff x="3391468" y="1185080"/>
              <a:chExt cx="5656998" cy="3618932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3391468" y="1185080"/>
                <a:ext cx="5656998" cy="36189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 smtClean="0"/>
                  <a:t>Reactor</a:t>
                </a:r>
                <a:r>
                  <a:rPr lang="zh-CN" altLang="en-US" dirty="0" smtClean="0"/>
                  <a:t>主线程</a:t>
                </a:r>
                <a:endParaRPr lang="zh-CN" altLang="en-US" dirty="0"/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5227094" y="1473959"/>
                <a:ext cx="2593074" cy="1098645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 smtClean="0"/>
                  <a:t>Reactor</a:t>
                </a:r>
                <a:endParaRPr lang="zh-CN" altLang="en-US" dirty="0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5406216" y="1998251"/>
                <a:ext cx="873457" cy="36848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select</a:t>
                </a:r>
                <a:endParaRPr lang="zh-CN" altLang="en-US" dirty="0"/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6401934" y="2003942"/>
                <a:ext cx="1378424" cy="36848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Dispatcher</a:t>
                </a:r>
                <a:endParaRPr lang="zh-CN" altLang="en-US" dirty="0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3588228" y="3368722"/>
                <a:ext cx="1473957" cy="918943"/>
                <a:chOff x="3616657" y="3003639"/>
                <a:chExt cx="1473957" cy="918943"/>
              </a:xfrm>
            </p:grpSpPr>
            <p:sp>
              <p:nvSpPr>
                <p:cNvPr id="12" name="圆角矩形 11"/>
                <p:cNvSpPr/>
                <p:nvPr/>
              </p:nvSpPr>
              <p:spPr>
                <a:xfrm>
                  <a:off x="3616657" y="3003639"/>
                  <a:ext cx="1473957" cy="918943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dirty="0" smtClean="0"/>
                    <a:t>Acceptor</a:t>
                  </a:r>
                </a:p>
                <a:p>
                  <a:pPr algn="ctr"/>
                  <a:endParaRPr lang="zh-CN" altLang="en-US" dirty="0"/>
                </a:p>
              </p:txBody>
            </p:sp>
            <p:sp>
              <p:nvSpPr>
                <p:cNvPr id="13" name="圆角矩形 12"/>
                <p:cNvSpPr/>
                <p:nvPr/>
              </p:nvSpPr>
              <p:spPr>
                <a:xfrm>
                  <a:off x="3849805" y="3452867"/>
                  <a:ext cx="1007660" cy="368489"/>
                </a:xfrm>
                <a:prstGeom prst="round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/>
                    <a:t>accept</a:t>
                  </a:r>
                  <a:endParaRPr lang="zh-CN" altLang="en-US" dirty="0"/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5378918" y="3364694"/>
                <a:ext cx="1473957" cy="1360241"/>
                <a:chOff x="3616657" y="3003639"/>
                <a:chExt cx="1473957" cy="918943"/>
              </a:xfrm>
            </p:grpSpPr>
            <p:sp>
              <p:nvSpPr>
                <p:cNvPr id="16" name="圆角矩形 15"/>
                <p:cNvSpPr/>
                <p:nvPr/>
              </p:nvSpPr>
              <p:spPr>
                <a:xfrm>
                  <a:off x="3616657" y="3003639"/>
                  <a:ext cx="1473957" cy="918943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dirty="0" smtClean="0"/>
                    <a:t>Handler1</a:t>
                  </a:r>
                </a:p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圆角矩形 16"/>
                <p:cNvSpPr/>
                <p:nvPr/>
              </p:nvSpPr>
              <p:spPr>
                <a:xfrm>
                  <a:off x="3849805" y="3300470"/>
                  <a:ext cx="1007660" cy="276093"/>
                </a:xfrm>
                <a:prstGeom prst="round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/>
                    <a:t>read</a:t>
                  </a:r>
                  <a:endParaRPr lang="zh-CN" altLang="en-US" dirty="0"/>
                </a:p>
              </p:txBody>
            </p:sp>
          </p:grpSp>
          <p:sp>
            <p:nvSpPr>
              <p:cNvPr id="18" name="圆角矩形 17"/>
              <p:cNvSpPr/>
              <p:nvPr/>
            </p:nvSpPr>
            <p:spPr>
              <a:xfrm>
                <a:off x="5584206" y="4287789"/>
                <a:ext cx="1007660" cy="40867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send</a:t>
                </a:r>
                <a:endParaRPr lang="zh-CN" altLang="en-US" dirty="0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074073" y="3364693"/>
                <a:ext cx="1473957" cy="1360241"/>
                <a:chOff x="3616657" y="3003639"/>
                <a:chExt cx="1473957" cy="918943"/>
              </a:xfrm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3616657" y="3003639"/>
                  <a:ext cx="1473957" cy="918943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dirty="0" smtClean="0"/>
                    <a:t>Handler2</a:t>
                  </a:r>
                </a:p>
                <a:p>
                  <a:pPr algn="ctr"/>
                  <a:endParaRPr lang="zh-CN" altLang="en-US" dirty="0"/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3849805" y="3300470"/>
                  <a:ext cx="1007660" cy="276093"/>
                </a:xfrm>
                <a:prstGeom prst="round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/>
                    <a:t>read</a:t>
                  </a:r>
                  <a:endParaRPr lang="zh-CN" altLang="en-US" dirty="0"/>
                </a:p>
              </p:txBody>
            </p:sp>
          </p:grpSp>
          <p:sp>
            <p:nvSpPr>
              <p:cNvPr id="22" name="圆角矩形 21"/>
              <p:cNvSpPr/>
              <p:nvPr/>
            </p:nvSpPr>
            <p:spPr>
              <a:xfrm>
                <a:off x="7316338" y="4281751"/>
                <a:ext cx="1007660" cy="40867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send</a:t>
                </a:r>
                <a:endParaRPr lang="zh-CN" altLang="en-US" dirty="0"/>
              </a:p>
            </p:txBody>
          </p:sp>
          <p:cxnSp>
            <p:nvCxnSpPr>
              <p:cNvPr id="24" name="直接箭头连接符 23"/>
              <p:cNvCxnSpPr>
                <a:endCxn id="12" idx="0"/>
              </p:cNvCxnSpPr>
              <p:nvPr/>
            </p:nvCxnSpPr>
            <p:spPr>
              <a:xfrm flipH="1">
                <a:off x="4325207" y="2572604"/>
                <a:ext cx="2198424" cy="7961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8" idx="2"/>
              </p:cNvCxnSpPr>
              <p:nvPr/>
            </p:nvCxnSpPr>
            <p:spPr>
              <a:xfrm flipH="1">
                <a:off x="6279673" y="2572604"/>
                <a:ext cx="243958" cy="809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8" idx="2"/>
                <a:endCxn id="20" idx="0"/>
              </p:cNvCxnSpPr>
              <p:nvPr/>
            </p:nvCxnSpPr>
            <p:spPr>
              <a:xfrm>
                <a:off x="6523631" y="2572604"/>
                <a:ext cx="1287421" cy="792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/>
              <p:cNvSpPr txBox="1"/>
              <p:nvPr/>
            </p:nvSpPr>
            <p:spPr>
              <a:xfrm>
                <a:off x="4502962" y="262216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处</a:t>
                </a:r>
                <a:r>
                  <a:rPr lang="zh-CN" altLang="en-US" dirty="0" smtClean="0"/>
                  <a:t>理请求</a:t>
                </a:r>
                <a:endParaRPr lang="zh-CN" altLang="en-US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854916" y="287016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处</a:t>
                </a:r>
                <a:r>
                  <a:rPr lang="zh-CN" altLang="en-US" dirty="0" smtClean="0"/>
                  <a:t>理请求</a:t>
                </a:r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307221" y="271329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处</a:t>
                </a:r>
                <a:r>
                  <a:rPr lang="zh-CN" altLang="en-US" dirty="0" smtClean="0"/>
                  <a:t>理请求</a:t>
                </a:r>
                <a:endParaRPr lang="zh-CN" altLang="en-US" dirty="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541594" y="4023816"/>
              <a:ext cx="5684293" cy="2078901"/>
              <a:chOff x="3541593" y="4253659"/>
              <a:chExt cx="5684293" cy="2078901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3541593" y="4253659"/>
                <a:ext cx="5684293" cy="20789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Worker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线程池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3739302" y="4850965"/>
                <a:ext cx="1826761" cy="1338820"/>
                <a:chOff x="3739302" y="4850965"/>
                <a:chExt cx="1826761" cy="1338820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3739302" y="4850965"/>
                  <a:ext cx="1826761" cy="1338820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dirty="0" smtClean="0"/>
                    <a:t>Worker</a:t>
                  </a:r>
                  <a:r>
                    <a:rPr lang="zh-CN" altLang="en-US" dirty="0" smtClean="0"/>
                    <a:t>线程</a:t>
                  </a:r>
                  <a:r>
                    <a:rPr lang="en-US" altLang="zh-CN" dirty="0" smtClean="0"/>
                    <a:t>1</a:t>
                  </a:r>
                </a:p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3905007" y="5242638"/>
                  <a:ext cx="1481069" cy="884288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dirty="0" smtClean="0"/>
                    <a:t>Worker1</a:t>
                  </a:r>
                </a:p>
                <a:p>
                  <a:pPr algn="ctr"/>
                  <a:endParaRPr lang="zh-CN" altLang="en-US" dirty="0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>
                  <a:off x="4022143" y="5682021"/>
                  <a:ext cx="1246796" cy="386101"/>
                </a:xfrm>
                <a:prstGeom prst="round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业</a:t>
                  </a:r>
                  <a:r>
                    <a:rPr lang="zh-CN" altLang="en-US" dirty="0" smtClean="0"/>
                    <a:t>务处理</a:t>
                  </a:r>
                  <a:endParaRPr lang="zh-CN" altLang="en-US" dirty="0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6785428" y="4868689"/>
                <a:ext cx="1826761" cy="1338820"/>
                <a:chOff x="3739302" y="4850965"/>
                <a:chExt cx="1826761" cy="1338820"/>
              </a:xfrm>
            </p:grpSpPr>
            <p:sp>
              <p:nvSpPr>
                <p:cNvPr id="41" name="圆角矩形 40"/>
                <p:cNvSpPr/>
                <p:nvPr/>
              </p:nvSpPr>
              <p:spPr>
                <a:xfrm>
                  <a:off x="3739302" y="4850965"/>
                  <a:ext cx="1826761" cy="1338820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dirty="0" smtClean="0"/>
                    <a:t>Worker</a:t>
                  </a:r>
                  <a:r>
                    <a:rPr lang="zh-CN" altLang="en-US" dirty="0" smtClean="0"/>
                    <a:t>线程</a:t>
                  </a:r>
                  <a:r>
                    <a:rPr lang="en-US" altLang="zh-CN" dirty="0"/>
                    <a:t>2</a:t>
                  </a:r>
                  <a:endParaRPr lang="en-US" altLang="zh-CN" dirty="0" smtClean="0"/>
                </a:p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圆角矩形 41"/>
                <p:cNvSpPr/>
                <p:nvPr/>
              </p:nvSpPr>
              <p:spPr>
                <a:xfrm>
                  <a:off x="3905007" y="5242638"/>
                  <a:ext cx="1481069" cy="884288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dirty="0" smtClean="0"/>
                    <a:t>Worker2</a:t>
                  </a:r>
                </a:p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圆角矩形 42"/>
                <p:cNvSpPr/>
                <p:nvPr/>
              </p:nvSpPr>
              <p:spPr>
                <a:xfrm>
                  <a:off x="4022143" y="5682021"/>
                  <a:ext cx="1246796" cy="386101"/>
                </a:xfrm>
                <a:prstGeom prst="round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业</a:t>
                  </a:r>
                  <a:r>
                    <a:rPr lang="zh-CN" altLang="en-US" dirty="0" smtClean="0"/>
                    <a:t>务处理</a:t>
                  </a:r>
                  <a:endParaRPr lang="zh-CN" altLang="en-US" dirty="0"/>
                </a:p>
              </p:txBody>
            </p:sp>
          </p:grpSp>
        </p:grpSp>
        <p:cxnSp>
          <p:nvCxnSpPr>
            <p:cNvPr id="47" name="直接箭头连接符 46"/>
            <p:cNvCxnSpPr>
              <a:stCxn id="16" idx="2"/>
            </p:cNvCxnSpPr>
            <p:nvPr/>
          </p:nvCxnSpPr>
          <p:spPr>
            <a:xfrm flipH="1">
              <a:off x="4658450" y="3745278"/>
              <a:ext cx="1620718" cy="8758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22" idx="2"/>
              <a:endCxn id="41" idx="0"/>
            </p:cNvCxnSpPr>
            <p:nvPr/>
          </p:nvCxnSpPr>
          <p:spPr>
            <a:xfrm flipH="1">
              <a:off x="7698810" y="3712075"/>
              <a:ext cx="292852" cy="926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V="1">
              <a:off x="4233901" y="3675213"/>
              <a:ext cx="1511010" cy="8585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endCxn id="6" idx="3"/>
            </p:cNvCxnSpPr>
            <p:nvPr/>
          </p:nvCxnSpPr>
          <p:spPr>
            <a:xfrm flipH="1" flipV="1">
              <a:off x="2867918" y="3368723"/>
              <a:ext cx="2824773" cy="2021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4" idx="3"/>
              <a:endCxn id="8" idx="1"/>
            </p:cNvCxnSpPr>
            <p:nvPr/>
          </p:nvCxnSpPr>
          <p:spPr>
            <a:xfrm flipV="1">
              <a:off x="2867918" y="1145511"/>
              <a:ext cx="2518158" cy="512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5" idx="3"/>
              <a:endCxn id="8" idx="1"/>
            </p:cNvCxnSpPr>
            <p:nvPr/>
          </p:nvCxnSpPr>
          <p:spPr>
            <a:xfrm flipV="1">
              <a:off x="2867918" y="1145511"/>
              <a:ext cx="2518158" cy="1367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6" idx="3"/>
              <a:endCxn id="8" idx="1"/>
            </p:cNvCxnSpPr>
            <p:nvPr/>
          </p:nvCxnSpPr>
          <p:spPr>
            <a:xfrm flipV="1">
              <a:off x="2867918" y="1145511"/>
              <a:ext cx="2518158" cy="2223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2587655" y="354306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消息回送</a:t>
              </a:r>
              <a:endParaRPr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249402" y="389143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消息回送</a:t>
              </a:r>
              <a:endParaRPr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5538633" y="40056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分发请求</a:t>
              </a:r>
              <a:endParaRPr lang="zh-CN" altLang="en-US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7324207" y="407367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分发请求</a:t>
              </a:r>
              <a:endParaRPr lang="zh-CN" altLang="en-US" dirty="0"/>
            </a:p>
          </p:txBody>
        </p:sp>
      </p:grpSp>
      <p:sp>
        <p:nvSpPr>
          <p:cNvPr id="77" name="标题 1"/>
          <p:cNvSpPr>
            <a:spLocks noGrp="1"/>
          </p:cNvSpPr>
          <p:nvPr>
            <p:ph type="title"/>
          </p:nvPr>
        </p:nvSpPr>
        <p:spPr>
          <a:xfrm>
            <a:off x="468979" y="307353"/>
            <a:ext cx="3606706" cy="1320800"/>
          </a:xfrm>
        </p:spPr>
        <p:txBody>
          <a:bodyPr/>
          <a:lstStyle/>
          <a:p>
            <a:r>
              <a:rPr lang="zh-CN" altLang="en-US" dirty="0" smtClean="0"/>
              <a:t>单</a:t>
            </a:r>
            <a:r>
              <a:rPr lang="en-US" altLang="zh-CN" dirty="0" smtClean="0"/>
              <a:t>Reactor</a:t>
            </a:r>
            <a:r>
              <a:rPr lang="zh-CN" altLang="en-US" dirty="0" smtClean="0"/>
              <a:t>多线程原理图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73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68" y="2081846"/>
            <a:ext cx="10328787" cy="26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6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71273"/>
            <a:ext cx="3867370" cy="63841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主</a:t>
            </a:r>
            <a:r>
              <a:rPr lang="zh-CN" altLang="en-US" dirty="0" smtClean="0"/>
              <a:t>从</a:t>
            </a:r>
            <a:r>
              <a:rPr lang="en-US" altLang="zh-CN" dirty="0" smtClean="0"/>
              <a:t>Reactor</a:t>
            </a:r>
            <a:r>
              <a:rPr lang="zh-CN" altLang="en-US" dirty="0" smtClean="0"/>
              <a:t>多线程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6264" y="709684"/>
            <a:ext cx="5532399" cy="6148316"/>
          </a:xfrm>
        </p:spPr>
        <p:txBody>
          <a:bodyPr>
            <a:noAutofit/>
          </a:bodyPr>
          <a:lstStyle/>
          <a:p>
            <a:r>
              <a:rPr lang="zh-CN" altLang="en-US" sz="1600" dirty="0" smtClean="0"/>
              <a:t>工作原理示意图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 smtClean="0"/>
              <a:t>针对单</a:t>
            </a:r>
            <a:r>
              <a:rPr lang="en-US" altLang="zh-CN" sz="1600" dirty="0" smtClean="0"/>
              <a:t>Reactor</a:t>
            </a:r>
            <a:r>
              <a:rPr lang="zh-CN" altLang="en-US" sz="1600" dirty="0" smtClean="0"/>
              <a:t>多线程模型中，</a:t>
            </a:r>
            <a:r>
              <a:rPr lang="en-US" altLang="zh-CN" sz="1600" dirty="0" smtClean="0"/>
              <a:t>Reactor</a:t>
            </a:r>
            <a:r>
              <a:rPr lang="zh-CN" altLang="en-US" sz="1600" dirty="0" smtClean="0"/>
              <a:t>单线程中运行，高并发下容易形成性能瓶颈，可让</a:t>
            </a:r>
            <a:r>
              <a:rPr lang="en-US" altLang="zh-CN" sz="1600" dirty="0" smtClean="0"/>
              <a:t>reactor</a:t>
            </a:r>
            <a:r>
              <a:rPr lang="zh-CN" altLang="en-US" sz="1600" dirty="0" smtClean="0"/>
              <a:t>在多线程中运行</a:t>
            </a:r>
            <a:endParaRPr lang="en-US" altLang="zh-CN" sz="1600" dirty="0" smtClean="0"/>
          </a:p>
          <a:p>
            <a:r>
              <a:rPr lang="zh-CN" altLang="en-US" sz="1600" dirty="0"/>
              <a:t>方</a:t>
            </a:r>
            <a:r>
              <a:rPr lang="zh-CN" altLang="en-US" sz="1600" dirty="0" smtClean="0"/>
              <a:t>案说明</a:t>
            </a:r>
            <a:endParaRPr lang="en-US" altLang="zh-CN" sz="1600" dirty="0" smtClean="0"/>
          </a:p>
          <a:p>
            <a:pPr>
              <a:buAutoNum type="arabicParenR"/>
            </a:pPr>
            <a:r>
              <a:rPr lang="en-US" altLang="zh-CN" sz="1600" dirty="0" smtClean="0"/>
              <a:t>Reactor</a:t>
            </a:r>
            <a:r>
              <a:rPr lang="zh-CN" altLang="en-US" sz="1600" dirty="0" smtClean="0"/>
              <a:t>主线程</a:t>
            </a:r>
            <a:r>
              <a:rPr lang="en-US" altLang="zh-CN" sz="1600" dirty="0" smtClean="0"/>
              <a:t>MainReacotr</a:t>
            </a:r>
            <a:r>
              <a:rPr lang="zh-CN" altLang="en-US" sz="1600" dirty="0" smtClean="0"/>
              <a:t>对象通过</a:t>
            </a:r>
            <a:r>
              <a:rPr lang="en-US" altLang="zh-CN" sz="1600" dirty="0" smtClean="0"/>
              <a:t>select</a:t>
            </a:r>
            <a:r>
              <a:rPr lang="zh-CN" altLang="en-US" sz="1600" dirty="0" smtClean="0"/>
              <a:t>监听连接事件，收到事件后，通过</a:t>
            </a:r>
            <a:r>
              <a:rPr lang="en-US" altLang="zh-CN" sz="1600" dirty="0" smtClean="0"/>
              <a:t>Acceptor</a:t>
            </a:r>
            <a:r>
              <a:rPr lang="zh-CN" altLang="en-US" sz="1600" dirty="0" smtClean="0"/>
              <a:t>处理连接事件</a:t>
            </a:r>
            <a:endParaRPr lang="en-US" altLang="zh-CN" sz="1600" dirty="0" smtClean="0"/>
          </a:p>
          <a:p>
            <a:pPr>
              <a:buAutoNum type="arabicParenR"/>
            </a:pPr>
            <a:r>
              <a:rPr lang="zh-CN" altLang="en-US" sz="1600" dirty="0" smtClean="0"/>
              <a:t>当</a:t>
            </a:r>
            <a:r>
              <a:rPr lang="en-US" altLang="zh-CN" sz="1600" dirty="0" smtClean="0"/>
              <a:t>Acceptor</a:t>
            </a:r>
            <a:r>
              <a:rPr lang="zh-CN" altLang="en-US" sz="1600" dirty="0" smtClean="0"/>
              <a:t>处理连接后，将连接分配给</a:t>
            </a:r>
            <a:r>
              <a:rPr lang="en-US" altLang="zh-CN" sz="1600" dirty="0" smtClean="0"/>
              <a:t>SubReactor</a:t>
            </a:r>
          </a:p>
          <a:p>
            <a:pPr>
              <a:buAutoNum type="arabicParenR"/>
            </a:pPr>
            <a:r>
              <a:rPr lang="en-US" altLang="zh-CN" sz="1600" dirty="0" smtClean="0"/>
              <a:t>Subreactor</a:t>
            </a:r>
            <a:r>
              <a:rPr lang="zh-CN" altLang="en-US" sz="1600" dirty="0" smtClean="0"/>
              <a:t>将连接事件加入到队列进行监听，并创建进行各种事件处理</a:t>
            </a:r>
            <a:endParaRPr lang="en-US" altLang="zh-CN" sz="1600" dirty="0" smtClean="0"/>
          </a:p>
          <a:p>
            <a:pPr>
              <a:buAutoNum type="arabicParenR"/>
            </a:pPr>
            <a:r>
              <a:rPr lang="zh-CN" altLang="en-US" sz="1600" dirty="0" smtClean="0"/>
              <a:t>当新事件发生时，</a:t>
            </a:r>
            <a:r>
              <a:rPr lang="en-US" altLang="zh-CN" sz="1600" dirty="0" smtClean="0"/>
              <a:t>subreactor</a:t>
            </a:r>
            <a:r>
              <a:rPr lang="zh-CN" altLang="en-US" sz="1600" dirty="0" smtClean="0"/>
              <a:t>就会调用对应的</a:t>
            </a:r>
            <a:r>
              <a:rPr lang="en-US" altLang="zh-CN" sz="1600" dirty="0" smtClean="0"/>
              <a:t>handler</a:t>
            </a:r>
            <a:r>
              <a:rPr lang="zh-CN" altLang="en-US" sz="1600" dirty="0" smtClean="0"/>
              <a:t>处理</a:t>
            </a:r>
            <a:endParaRPr lang="en-US" altLang="zh-CN" sz="1600" dirty="0" smtClean="0"/>
          </a:p>
          <a:p>
            <a:pPr>
              <a:buAutoNum type="arabicParenR"/>
            </a:pPr>
            <a:r>
              <a:rPr lang="en-US" altLang="zh-CN" sz="1600" dirty="0" smtClean="0"/>
              <a:t>Handler</a:t>
            </a:r>
            <a:r>
              <a:rPr lang="zh-CN" altLang="en-US" sz="1600" dirty="0" smtClean="0"/>
              <a:t>通过</a:t>
            </a:r>
            <a:r>
              <a:rPr lang="en-US" altLang="zh-CN" sz="1600" dirty="0" smtClean="0"/>
              <a:t>read</a:t>
            </a:r>
            <a:r>
              <a:rPr lang="zh-CN" altLang="en-US" sz="1600" dirty="0"/>
              <a:t>读</a:t>
            </a:r>
            <a:r>
              <a:rPr lang="zh-CN" altLang="en-US" sz="1600" dirty="0" smtClean="0"/>
              <a:t>取数据，分发给后面的</a:t>
            </a:r>
            <a:r>
              <a:rPr lang="en-US" altLang="zh-CN" sz="1600" dirty="0" smtClean="0"/>
              <a:t>worker</a:t>
            </a:r>
            <a:r>
              <a:rPr lang="zh-CN" altLang="en-US" sz="1600" dirty="0" smtClean="0"/>
              <a:t>线程处理</a:t>
            </a:r>
            <a:endParaRPr lang="en-US" altLang="zh-CN" sz="1600" dirty="0" smtClean="0"/>
          </a:p>
          <a:p>
            <a:pPr>
              <a:buAutoNum type="arabicParenR"/>
            </a:pPr>
            <a:r>
              <a:rPr lang="en-US" altLang="zh-CN" sz="1600" dirty="0" smtClean="0"/>
              <a:t>Worker</a:t>
            </a:r>
            <a:r>
              <a:rPr lang="zh-CN" altLang="en-US" sz="1600" dirty="0" smtClean="0"/>
              <a:t>线程池分配独立的</a:t>
            </a:r>
            <a:r>
              <a:rPr lang="en-US" altLang="zh-CN" sz="1600" dirty="0" smtClean="0"/>
              <a:t>worker</a:t>
            </a:r>
            <a:r>
              <a:rPr lang="zh-CN" altLang="en-US" sz="1600" dirty="0" smtClean="0"/>
              <a:t>线程进行业务处理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并返回结果给</a:t>
            </a:r>
            <a:r>
              <a:rPr lang="en-US" altLang="zh-CN" sz="1600" dirty="0" smtClean="0"/>
              <a:t>handler</a:t>
            </a:r>
          </a:p>
          <a:p>
            <a:pPr>
              <a:buAutoNum type="arabicParenR"/>
            </a:pPr>
            <a:r>
              <a:rPr lang="en-US" altLang="zh-CN" sz="1600" dirty="0" smtClean="0"/>
              <a:t>Handler</a:t>
            </a:r>
            <a:r>
              <a:rPr lang="zh-CN" altLang="en-US" sz="1600" dirty="0" smtClean="0"/>
              <a:t>收到响应后，通过</a:t>
            </a:r>
            <a:r>
              <a:rPr lang="en-US" altLang="zh-CN" sz="1600" dirty="0" smtClean="0"/>
              <a:t>send</a:t>
            </a:r>
            <a:r>
              <a:rPr lang="zh-CN" altLang="en-US" sz="1600" dirty="0" smtClean="0"/>
              <a:t>将结果返回给</a:t>
            </a:r>
            <a:r>
              <a:rPr lang="en-US" altLang="zh-CN" sz="1600" dirty="0" smtClean="0"/>
              <a:t>client</a:t>
            </a:r>
          </a:p>
          <a:p>
            <a:pPr>
              <a:buAutoNum type="arabicParenR"/>
            </a:pPr>
            <a:r>
              <a:rPr lang="en-US" altLang="zh-CN" sz="1600" dirty="0" smtClean="0"/>
              <a:t>Reactor</a:t>
            </a:r>
            <a:r>
              <a:rPr lang="zh-CN" altLang="en-US" sz="1600" dirty="0" smtClean="0"/>
              <a:t>主线程可以对应多个</a:t>
            </a:r>
            <a:r>
              <a:rPr lang="zh-CN" altLang="en-US" sz="1600" dirty="0"/>
              <a:t>子线</a:t>
            </a:r>
            <a:r>
              <a:rPr lang="zh-CN" altLang="en-US" sz="1600" dirty="0" smtClean="0"/>
              <a:t>程，即</a:t>
            </a:r>
            <a:r>
              <a:rPr lang="en-US" altLang="zh-CN" sz="1600" dirty="0" smtClean="0"/>
              <a:t>mainreactor</a:t>
            </a:r>
            <a:r>
              <a:rPr lang="zh-CN" altLang="en-US" sz="1600" dirty="0" smtClean="0"/>
              <a:t>可以对应多个</a:t>
            </a:r>
            <a:r>
              <a:rPr lang="en-US" altLang="zh-CN" sz="1600" dirty="0" smtClean="0"/>
              <a:t>subreactor</a:t>
            </a:r>
          </a:p>
          <a:p>
            <a:pPr>
              <a:buAutoNum type="arabicParenR"/>
            </a:pPr>
            <a:r>
              <a:rPr lang="en-US" altLang="zh-CN" sz="1600" dirty="0" smtClean="0"/>
              <a:t>MainReactor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subReactor</a:t>
            </a:r>
            <a:r>
              <a:rPr lang="zh-CN" altLang="en-US" sz="1600" dirty="0" smtClean="0"/>
              <a:t>都可以有多个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33" y="71273"/>
            <a:ext cx="5982266" cy="678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02" y="1534236"/>
            <a:ext cx="9940587" cy="429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6" y="710820"/>
            <a:ext cx="11231412" cy="53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7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442" y="40402"/>
            <a:ext cx="9703558" cy="6817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220" y="736979"/>
            <a:ext cx="240322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Client -&gt; Buffer</a:t>
            </a:r>
          </a:p>
          <a:p>
            <a:endParaRPr lang="en-US" altLang="zh-CN" dirty="0"/>
          </a:p>
          <a:p>
            <a:r>
              <a:rPr lang="en-US" altLang="zh-CN" dirty="0" smtClean="0"/>
              <a:t>Channel &lt;-&gt; Buffer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个</a:t>
            </a:r>
            <a:r>
              <a:rPr lang="zh-CN" altLang="en-US" dirty="0" smtClean="0"/>
              <a:t>人理解这里有点</a:t>
            </a:r>
            <a:endParaRPr lang="en-US" altLang="zh-CN" dirty="0" smtClean="0"/>
          </a:p>
          <a:p>
            <a:r>
              <a:rPr lang="zh-CN" altLang="en-US" dirty="0" smtClean="0"/>
              <a:t>像生产消费者模式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BUFFER </a:t>
            </a:r>
            <a:r>
              <a:rPr lang="zh-CN" altLang="en-US" dirty="0"/>
              <a:t>类</a:t>
            </a:r>
            <a:r>
              <a:rPr lang="zh-CN" altLang="en-US" dirty="0" smtClean="0"/>
              <a:t>似于队列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Client</a:t>
            </a:r>
            <a:r>
              <a:rPr lang="zh-CN" altLang="en-US" dirty="0"/>
              <a:t>类</a:t>
            </a:r>
            <a:r>
              <a:rPr lang="zh-CN" altLang="en-US" dirty="0" smtClean="0"/>
              <a:t>似于生产者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Channel</a:t>
            </a:r>
            <a:r>
              <a:rPr lang="zh-CN" altLang="en-US" dirty="0" smtClean="0"/>
              <a:t>类似于消费者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Selector </a:t>
            </a:r>
            <a:r>
              <a:rPr lang="zh-CN" altLang="en-US" dirty="0" smtClean="0"/>
              <a:t>又相当于</a:t>
            </a:r>
            <a:endParaRPr lang="en-US" altLang="zh-CN" dirty="0" smtClean="0"/>
          </a:p>
          <a:p>
            <a:r>
              <a:rPr lang="en-US" altLang="zh-CN" dirty="0" smtClean="0"/>
              <a:t>Channel</a:t>
            </a:r>
            <a:r>
              <a:rPr lang="zh-CN" altLang="en-US" dirty="0" smtClean="0"/>
              <a:t>的消费者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562920" y="2928960"/>
              <a:ext cx="1366560" cy="500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3560" y="2919600"/>
                <a:ext cx="1385280" cy="5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48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916" y="2820538"/>
            <a:ext cx="8596668" cy="1320800"/>
          </a:xfrm>
        </p:spPr>
        <p:txBody>
          <a:bodyPr/>
          <a:lstStyle/>
          <a:p>
            <a:r>
              <a:rPr lang="en-US" altLang="zh-CN" dirty="0" smtClean="0"/>
              <a:t>Netty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-Netty</a:t>
            </a:r>
            <a:r>
              <a:rPr lang="zh-CN" altLang="en-US" dirty="0"/>
              <a:t>原</a:t>
            </a:r>
            <a:r>
              <a:rPr lang="zh-CN" altLang="en-US" dirty="0" smtClean="0"/>
              <a:t>理介绍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5104263" cy="54591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Netty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简单版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072" y="795812"/>
            <a:ext cx="4609808" cy="2240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Netty </a:t>
            </a:r>
            <a:r>
              <a:rPr lang="zh-CN" altLang="en-US" sz="2400" dirty="0" smtClean="0"/>
              <a:t>主要基于主从</a:t>
            </a:r>
            <a:r>
              <a:rPr lang="en-US" altLang="zh-CN" sz="2400" dirty="0" smtClean="0"/>
              <a:t>Reacotr</a:t>
            </a:r>
            <a:r>
              <a:rPr lang="zh-CN" altLang="en-US" sz="2400" dirty="0" smtClean="0"/>
              <a:t>多线程模型，并做了一定的改进，其中主从</a:t>
            </a:r>
            <a:r>
              <a:rPr lang="en-US" altLang="zh-CN" sz="2400" dirty="0" smtClean="0"/>
              <a:t>Reactor</a:t>
            </a:r>
            <a:r>
              <a:rPr lang="zh-CN" altLang="en-US" sz="2400" dirty="0" smtClean="0"/>
              <a:t>多线程模型有多个</a:t>
            </a:r>
            <a:r>
              <a:rPr lang="en-US" altLang="zh-CN" sz="2400" dirty="0" smtClean="0"/>
              <a:t>Reactor</a:t>
            </a:r>
            <a:endParaRPr lang="zh-CN" altLang="en-US" sz="2400" dirty="0"/>
          </a:p>
        </p:txBody>
      </p:sp>
      <p:sp>
        <p:nvSpPr>
          <p:cNvPr id="4" name="椭圆 3"/>
          <p:cNvSpPr/>
          <p:nvPr/>
        </p:nvSpPr>
        <p:spPr>
          <a:xfrm>
            <a:off x="145072" y="3439236"/>
            <a:ext cx="1228299" cy="614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45072" y="4510586"/>
            <a:ext cx="1228299" cy="614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45071" y="5581936"/>
            <a:ext cx="1228299" cy="614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2519072" y="3889611"/>
            <a:ext cx="3458647" cy="1596787"/>
            <a:chOff x="2519072" y="2975211"/>
            <a:chExt cx="3458647" cy="1596787"/>
          </a:xfrm>
        </p:grpSpPr>
        <p:sp>
          <p:nvSpPr>
            <p:cNvPr id="7" name="矩形 6"/>
            <p:cNvSpPr/>
            <p:nvPr/>
          </p:nvSpPr>
          <p:spPr>
            <a:xfrm>
              <a:off x="2519072" y="2975211"/>
              <a:ext cx="3458647" cy="15967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dirty="0" smtClean="0"/>
                <a:t>BossGroup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770496" y="3493826"/>
              <a:ext cx="1378423" cy="5595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Selector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400343" y="3493824"/>
              <a:ext cx="1364776" cy="5595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accept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71229" y="3889611"/>
            <a:ext cx="2719394" cy="1596787"/>
            <a:chOff x="2519072" y="2975211"/>
            <a:chExt cx="3458647" cy="1596787"/>
          </a:xfrm>
        </p:grpSpPr>
        <p:sp>
          <p:nvSpPr>
            <p:cNvPr id="12" name="矩形 11"/>
            <p:cNvSpPr/>
            <p:nvPr/>
          </p:nvSpPr>
          <p:spPr>
            <a:xfrm>
              <a:off x="2519072" y="2975211"/>
              <a:ext cx="3458647" cy="15967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dirty="0" smtClean="0"/>
                <a:t>WorkerGroup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770496" y="3493826"/>
              <a:ext cx="1378423" cy="5595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Selector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2175130" y="6005008"/>
            <a:ext cx="2037911" cy="55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SocketChannel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375098" y="6005009"/>
            <a:ext cx="2185762" cy="55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NIOSocketChannel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090623" y="6005008"/>
            <a:ext cx="2185762" cy="5595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Handler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15" idx="3"/>
            <a:endCxn id="16" idx="1"/>
          </p:cNvCxnSpPr>
          <p:nvPr/>
        </p:nvCxnSpPr>
        <p:spPr>
          <a:xfrm>
            <a:off x="4213041" y="6284788"/>
            <a:ext cx="116205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585665" y="59564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包装</a:t>
            </a:r>
            <a:endParaRPr lang="zh-CN" altLang="en-US" dirty="0"/>
          </a:p>
        </p:txBody>
      </p:sp>
      <p:cxnSp>
        <p:nvCxnSpPr>
          <p:cNvPr id="22" name="曲线连接符 21"/>
          <p:cNvCxnSpPr>
            <a:stCxn id="4" idx="6"/>
            <a:endCxn id="7" idx="1"/>
          </p:cNvCxnSpPr>
          <p:nvPr/>
        </p:nvCxnSpPr>
        <p:spPr>
          <a:xfrm>
            <a:off x="1373371" y="3746311"/>
            <a:ext cx="1145701" cy="94169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5" idx="6"/>
            <a:endCxn id="7" idx="1"/>
          </p:cNvCxnSpPr>
          <p:nvPr/>
        </p:nvCxnSpPr>
        <p:spPr>
          <a:xfrm flipV="1">
            <a:off x="1373371" y="4688005"/>
            <a:ext cx="1145701" cy="12965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6" idx="6"/>
            <a:endCxn id="7" idx="1"/>
          </p:cNvCxnSpPr>
          <p:nvPr/>
        </p:nvCxnSpPr>
        <p:spPr>
          <a:xfrm flipV="1">
            <a:off x="1373370" y="4688005"/>
            <a:ext cx="1145702" cy="120100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5" idx="0"/>
          </p:cNvCxnSpPr>
          <p:nvPr/>
        </p:nvCxnSpPr>
        <p:spPr>
          <a:xfrm flipH="1">
            <a:off x="3194086" y="5486398"/>
            <a:ext cx="859299" cy="518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6" idx="0"/>
            <a:endCxn id="12" idx="2"/>
          </p:cNvCxnSpPr>
          <p:nvPr/>
        </p:nvCxnSpPr>
        <p:spPr>
          <a:xfrm flipV="1">
            <a:off x="6467979" y="5486398"/>
            <a:ext cx="1262947" cy="518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endCxn id="17" idx="0"/>
          </p:cNvCxnSpPr>
          <p:nvPr/>
        </p:nvCxnSpPr>
        <p:spPr>
          <a:xfrm>
            <a:off x="7850397" y="4817661"/>
            <a:ext cx="2333107" cy="1187347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009243" y="825689"/>
            <a:ext cx="7182757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sz="2400" dirty="0" smtClean="0"/>
              <a:t>BossGroup</a:t>
            </a:r>
            <a:r>
              <a:rPr lang="zh-CN" altLang="en-US" sz="2400" dirty="0" smtClean="0"/>
              <a:t>线程维护</a:t>
            </a:r>
            <a:r>
              <a:rPr lang="en-US" altLang="zh-CN" sz="2400" dirty="0" smtClean="0"/>
              <a:t>Selector,</a:t>
            </a:r>
            <a:r>
              <a:rPr lang="zh-CN" altLang="en-US" sz="2400" dirty="0" smtClean="0"/>
              <a:t>只关注</a:t>
            </a:r>
            <a:r>
              <a:rPr lang="en-US" altLang="zh-CN" sz="2400" dirty="0" smtClean="0"/>
              <a:t>Accept</a:t>
            </a:r>
          </a:p>
          <a:p>
            <a:pPr marL="342900" indent="-342900">
              <a:buAutoNum type="arabicParenR"/>
            </a:pPr>
            <a:r>
              <a:rPr lang="zh-CN" altLang="en-US" sz="2400" dirty="0"/>
              <a:t>当接收</a:t>
            </a:r>
            <a:r>
              <a:rPr lang="zh-CN" altLang="en-US" sz="2400" dirty="0" smtClean="0"/>
              <a:t>到</a:t>
            </a:r>
            <a:r>
              <a:rPr lang="en-US" altLang="zh-CN" sz="2400" dirty="0" smtClean="0"/>
              <a:t>Accept</a:t>
            </a:r>
            <a:r>
              <a:rPr lang="zh-CN" altLang="en-US" sz="2400" dirty="0" smtClean="0"/>
              <a:t>事件，获取对应的</a:t>
            </a:r>
            <a:r>
              <a:rPr lang="en-US" altLang="zh-CN" sz="2400" dirty="0" smtClean="0"/>
              <a:t>SocketChannel,</a:t>
            </a:r>
            <a:r>
              <a:rPr lang="zh-CN" altLang="en-US" sz="2400" dirty="0" smtClean="0"/>
              <a:t>并封装成</a:t>
            </a:r>
            <a:r>
              <a:rPr lang="en-US" altLang="zh-CN" sz="2400" dirty="0" smtClean="0"/>
              <a:t>NIOSocketChannel,</a:t>
            </a:r>
            <a:r>
              <a:rPr lang="zh-CN" altLang="en-US" sz="2400" dirty="0" smtClean="0"/>
              <a:t>然后注册到</a:t>
            </a:r>
            <a:r>
              <a:rPr lang="en-US" altLang="zh-CN" sz="2400" dirty="0" smtClean="0"/>
              <a:t>WorkerGroup</a:t>
            </a:r>
            <a:r>
              <a:rPr lang="zh-CN" altLang="en-US" sz="2400" dirty="0" smtClean="0"/>
              <a:t>线程（事件循环），并进行维护</a:t>
            </a:r>
            <a:endParaRPr lang="en-US" altLang="zh-CN" sz="2400" dirty="0" smtClean="0"/>
          </a:p>
          <a:p>
            <a:pPr marL="342900" indent="-342900">
              <a:buAutoNum type="arabicParenR"/>
            </a:pPr>
            <a:r>
              <a:rPr lang="zh-CN" altLang="en-US" sz="2400" dirty="0" smtClean="0"/>
              <a:t>当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线程监听</a:t>
            </a:r>
            <a:r>
              <a:rPr lang="en-US" altLang="zh-CN" sz="2400" dirty="0" smtClean="0"/>
              <a:t>selector</a:t>
            </a:r>
            <a:r>
              <a:rPr lang="zh-CN" altLang="en-US" sz="2400" dirty="0" smtClean="0"/>
              <a:t>中发生自己感兴趣的事件后，就进行处理（</a:t>
            </a:r>
            <a:r>
              <a:rPr lang="en-US" altLang="zh-CN" sz="2400" dirty="0" smtClean="0"/>
              <a:t>handler</a:t>
            </a:r>
            <a:r>
              <a:rPr lang="zh-CN" altLang="en-US" sz="2400" dirty="0" smtClean="0"/>
              <a:t>处理），注意</a:t>
            </a:r>
            <a:r>
              <a:rPr lang="en-US" altLang="zh-CN" sz="2400" dirty="0" smtClean="0"/>
              <a:t>handler</a:t>
            </a:r>
            <a:r>
              <a:rPr lang="zh-CN" altLang="en-US" sz="2400" dirty="0" smtClean="0"/>
              <a:t>已经加入到通道中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809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Netty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进阶版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06" y="1269242"/>
            <a:ext cx="11797494" cy="53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8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3916907" cy="709684"/>
          </a:xfrm>
        </p:spPr>
        <p:txBody>
          <a:bodyPr/>
          <a:lstStyle/>
          <a:p>
            <a:r>
              <a:rPr lang="en-US" altLang="zh-CN" dirty="0" smtClean="0"/>
              <a:t>Netty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详细版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535" y="545910"/>
            <a:ext cx="6223380" cy="6141493"/>
          </a:xfrm>
        </p:spPr>
        <p:txBody>
          <a:bodyPr>
            <a:noAutofit/>
          </a:bodyPr>
          <a:lstStyle/>
          <a:p>
            <a:r>
              <a:rPr lang="zh-CN" altLang="en-US" sz="1400" dirty="0" smtClean="0"/>
              <a:t>工作原理图</a:t>
            </a:r>
            <a:endParaRPr lang="en-US" altLang="zh-CN" sz="1400" dirty="0" smtClean="0"/>
          </a:p>
          <a:p>
            <a:pPr>
              <a:buAutoNum type="arabicParenR"/>
            </a:pPr>
            <a:r>
              <a:rPr lang="en-US" altLang="zh-CN" sz="1400" dirty="0" smtClean="0"/>
              <a:t>Netty</a:t>
            </a:r>
            <a:r>
              <a:rPr lang="zh-CN" altLang="en-US" sz="1400" dirty="0" smtClean="0"/>
              <a:t>抽象出了两组线程池，</a:t>
            </a:r>
            <a:r>
              <a:rPr lang="en-US" altLang="zh-CN" sz="1400" dirty="0" smtClean="0"/>
              <a:t>BossGroup</a:t>
            </a:r>
            <a:r>
              <a:rPr lang="zh-CN" altLang="en-US" sz="1400" dirty="0" smtClean="0"/>
              <a:t>专门负责接收客户端连接，</a:t>
            </a:r>
            <a:r>
              <a:rPr lang="en-US" altLang="zh-CN" sz="1400" dirty="0" smtClean="0"/>
              <a:t>WorkerGroup</a:t>
            </a:r>
            <a:r>
              <a:rPr lang="zh-CN" altLang="en-US" sz="1400" dirty="0"/>
              <a:t>负</a:t>
            </a:r>
            <a:r>
              <a:rPr lang="zh-CN" altLang="en-US" sz="1400" dirty="0" smtClean="0"/>
              <a:t>责网络读写</a:t>
            </a:r>
            <a:endParaRPr lang="en-US" altLang="zh-CN" sz="1400" dirty="0" smtClean="0"/>
          </a:p>
          <a:p>
            <a:pPr>
              <a:buAutoNum type="arabicParenR"/>
            </a:pPr>
            <a:r>
              <a:rPr lang="en-US" altLang="zh-CN" sz="1400" dirty="0" smtClean="0"/>
              <a:t>BossGroup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WorkerGroup</a:t>
            </a:r>
            <a:r>
              <a:rPr lang="zh-CN" altLang="en-US" sz="1400" dirty="0" smtClean="0"/>
              <a:t>类型都是 </a:t>
            </a:r>
            <a:r>
              <a:rPr lang="en-US" altLang="zh-CN" sz="1400" dirty="0" smtClean="0"/>
              <a:t>NIOEventLoopGroup</a:t>
            </a:r>
          </a:p>
          <a:p>
            <a:pPr>
              <a:buAutoNum type="arabicParenR"/>
            </a:pPr>
            <a:r>
              <a:rPr lang="en-US" altLang="zh-CN" sz="1400" dirty="0" smtClean="0"/>
              <a:t>NIOEventLoopGroup</a:t>
            </a:r>
            <a:r>
              <a:rPr lang="zh-CN" altLang="en-US" sz="1400" dirty="0" smtClean="0"/>
              <a:t>相当于一个事件循环组，这里面有多个事件循环，每一个事件循环是一个</a:t>
            </a:r>
            <a:r>
              <a:rPr lang="en-US" altLang="zh-CN" sz="1400" dirty="0" smtClean="0"/>
              <a:t>NIOEventLoop</a:t>
            </a:r>
          </a:p>
          <a:p>
            <a:pPr>
              <a:buAutoNum type="arabicParenR"/>
            </a:pPr>
            <a:r>
              <a:rPr lang="en-US" altLang="zh-CN" sz="1400" dirty="0" smtClean="0"/>
              <a:t>NIOEventLoop</a:t>
            </a:r>
            <a:r>
              <a:rPr lang="zh-CN" altLang="en-US" sz="1400" dirty="0" smtClean="0"/>
              <a:t>表示一个不断循环的执行任务的线程，每个</a:t>
            </a:r>
            <a:r>
              <a:rPr lang="en-US" altLang="zh-CN" sz="1400" dirty="0" smtClean="0"/>
              <a:t>NIOEventLoop</a:t>
            </a:r>
            <a:r>
              <a:rPr lang="zh-CN" altLang="en-US" sz="1400" dirty="0" smtClean="0"/>
              <a:t>都有一个</a:t>
            </a:r>
            <a:r>
              <a:rPr lang="en-US" altLang="zh-CN" sz="1400" dirty="0" smtClean="0"/>
              <a:t>selector,</a:t>
            </a:r>
            <a:r>
              <a:rPr lang="zh-CN" altLang="en-US" sz="1400" dirty="0" smtClean="0"/>
              <a:t>用于监听绑定在其上面的</a:t>
            </a:r>
            <a:r>
              <a:rPr lang="en-US" altLang="zh-CN" sz="1400" dirty="0" smtClean="0"/>
              <a:t>socket</a:t>
            </a:r>
            <a:r>
              <a:rPr lang="zh-CN" altLang="en-US" sz="1400" dirty="0" smtClean="0"/>
              <a:t>网络通讯</a:t>
            </a:r>
            <a:endParaRPr lang="en-US" altLang="zh-CN" sz="1400" dirty="0" smtClean="0"/>
          </a:p>
          <a:p>
            <a:pPr>
              <a:buAutoNum type="arabicParenR"/>
            </a:pPr>
            <a:r>
              <a:rPr lang="en-US" altLang="zh-CN" sz="1400" dirty="0" smtClean="0"/>
              <a:t>NIOEventLoopGroup</a:t>
            </a:r>
            <a:r>
              <a:rPr lang="zh-CN" altLang="en-US" sz="1400" dirty="0" smtClean="0"/>
              <a:t>可以有多个线程，既可以包含多个</a:t>
            </a:r>
            <a:r>
              <a:rPr lang="en-US" altLang="zh-CN" sz="1400" dirty="0" smtClean="0"/>
              <a:t>NIOEventLoop</a:t>
            </a:r>
          </a:p>
          <a:p>
            <a:pPr>
              <a:buAutoNum type="arabicParenR"/>
            </a:pPr>
            <a:r>
              <a:rPr lang="zh-CN" altLang="en-US" sz="1400" dirty="0"/>
              <a:t>每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NIOEventLoop</a:t>
            </a:r>
            <a:r>
              <a:rPr lang="zh-CN" altLang="en-US" sz="1400" dirty="0" smtClean="0"/>
              <a:t>循环主要包含以下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步：</a:t>
            </a:r>
            <a:endParaRPr lang="en-US" altLang="zh-CN" sz="1400" dirty="0" smtClean="0"/>
          </a:p>
          <a:p>
            <a:pPr lvl="1">
              <a:buAutoNum type="arabicParenR"/>
            </a:pPr>
            <a:r>
              <a:rPr lang="zh-CN" altLang="en-US" sz="1400" dirty="0" smtClean="0"/>
              <a:t>轮询</a:t>
            </a:r>
            <a:r>
              <a:rPr lang="en-US" altLang="zh-CN" sz="1400" dirty="0" smtClean="0"/>
              <a:t>accept</a:t>
            </a:r>
            <a:r>
              <a:rPr lang="zh-CN" altLang="en-US" sz="1400" dirty="0" smtClean="0"/>
              <a:t>事件</a:t>
            </a:r>
            <a:endParaRPr lang="en-US" altLang="zh-CN" sz="1400" dirty="0" smtClean="0"/>
          </a:p>
          <a:p>
            <a:pPr lvl="1">
              <a:buAutoNum type="arabicParenR"/>
            </a:pPr>
            <a:r>
              <a:rPr lang="zh-CN" altLang="en-US" sz="1400" dirty="0"/>
              <a:t>处</a:t>
            </a:r>
            <a:r>
              <a:rPr lang="zh-CN" altLang="en-US" sz="1400" dirty="0" smtClean="0"/>
              <a:t>理</a:t>
            </a:r>
            <a:r>
              <a:rPr lang="en-US" altLang="zh-CN" sz="1400" dirty="0" smtClean="0"/>
              <a:t>accept</a:t>
            </a:r>
            <a:r>
              <a:rPr lang="zh-CN" altLang="en-US" sz="1400" dirty="0" smtClean="0"/>
              <a:t>事件，与</a:t>
            </a:r>
            <a:r>
              <a:rPr lang="en-US" altLang="zh-CN" sz="1400" dirty="0" smtClean="0"/>
              <a:t>client</a:t>
            </a:r>
            <a:r>
              <a:rPr lang="zh-CN" altLang="en-US" sz="1400" dirty="0" smtClean="0"/>
              <a:t>建立连接，生成</a:t>
            </a:r>
            <a:r>
              <a:rPr lang="en-US" altLang="zh-CN" sz="1400" dirty="0" smtClean="0"/>
              <a:t>NioSocketChannel</a:t>
            </a:r>
            <a:r>
              <a:rPr lang="zh-CN" altLang="en-US" sz="1400" dirty="0" smtClean="0"/>
              <a:t>，</a:t>
            </a:r>
            <a:r>
              <a:rPr lang="zh-CN" altLang="en-US" sz="1400" dirty="0"/>
              <a:t>并将</a:t>
            </a:r>
            <a:r>
              <a:rPr lang="zh-CN" altLang="en-US" sz="1400" dirty="0" smtClean="0"/>
              <a:t>其注册到某个</a:t>
            </a:r>
            <a:r>
              <a:rPr lang="en-US" altLang="zh-CN" sz="1400" dirty="0" smtClean="0"/>
              <a:t>worker NIOEventLoop</a:t>
            </a:r>
            <a:r>
              <a:rPr lang="zh-CN" altLang="en-US" sz="1400" dirty="0" smtClean="0"/>
              <a:t>上的</a:t>
            </a:r>
            <a:r>
              <a:rPr lang="en-US" altLang="zh-CN" sz="1400" dirty="0" smtClean="0"/>
              <a:t>selector</a:t>
            </a:r>
          </a:p>
          <a:p>
            <a:pPr lvl="1">
              <a:buAutoNum type="arabicParenR"/>
            </a:pPr>
            <a:r>
              <a:rPr lang="zh-CN" altLang="en-US" sz="1400" dirty="0"/>
              <a:t>处</a:t>
            </a:r>
            <a:r>
              <a:rPr lang="zh-CN" altLang="en-US" sz="1400" dirty="0" smtClean="0"/>
              <a:t>理任务队列，即</a:t>
            </a:r>
            <a:r>
              <a:rPr lang="en-US" altLang="zh-CN" sz="1400" dirty="0" smtClean="0"/>
              <a:t>runAllTasks</a:t>
            </a:r>
          </a:p>
          <a:p>
            <a:pPr>
              <a:buAutoNum type="arabicParenR"/>
            </a:pPr>
            <a:r>
              <a:rPr lang="zh-CN" altLang="en-US" sz="1400" dirty="0"/>
              <a:t>每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Worker NIOEventLoop</a:t>
            </a:r>
            <a:r>
              <a:rPr lang="zh-CN" altLang="en-US" sz="1400" dirty="0" smtClean="0"/>
              <a:t>循环执行以下步骤</a:t>
            </a:r>
            <a:endParaRPr lang="en-US" altLang="zh-CN" sz="1400" dirty="0" smtClean="0"/>
          </a:p>
          <a:p>
            <a:pPr lvl="1">
              <a:buAutoNum type="arabicParenR"/>
            </a:pPr>
            <a:r>
              <a:rPr lang="zh-CN" altLang="en-US" sz="1400" dirty="0"/>
              <a:t>轮</a:t>
            </a:r>
            <a:r>
              <a:rPr lang="zh-CN" altLang="en-US" sz="1400" dirty="0" smtClean="0"/>
              <a:t>询</a:t>
            </a:r>
            <a:r>
              <a:rPr lang="en-US" altLang="zh-CN" sz="1400" dirty="0" smtClean="0"/>
              <a:t>read,write</a:t>
            </a:r>
            <a:r>
              <a:rPr lang="zh-CN" altLang="en-US" sz="1400" dirty="0" smtClean="0"/>
              <a:t>事件</a:t>
            </a:r>
            <a:endParaRPr lang="en-US" altLang="zh-CN" sz="1400" dirty="0" smtClean="0"/>
          </a:p>
          <a:p>
            <a:pPr lvl="1">
              <a:buAutoNum type="arabicParenR"/>
            </a:pPr>
            <a:r>
              <a:rPr lang="zh-CN" altLang="en-US" sz="1400" dirty="0"/>
              <a:t>处</a:t>
            </a:r>
            <a:r>
              <a:rPr lang="zh-CN" altLang="en-US" sz="1400" dirty="0" smtClean="0"/>
              <a:t>理</a:t>
            </a:r>
            <a:r>
              <a:rPr lang="en-US" altLang="zh-CN" sz="1400" dirty="0" smtClean="0"/>
              <a:t>io</a:t>
            </a:r>
            <a:r>
              <a:rPr lang="zh-CN" altLang="en-US" sz="1400" dirty="0" smtClean="0"/>
              <a:t>事件，在对应的</a:t>
            </a:r>
            <a:r>
              <a:rPr lang="en-US" altLang="zh-CN" sz="1400" dirty="0" smtClean="0"/>
              <a:t>NioSocketChannel</a:t>
            </a:r>
            <a:r>
              <a:rPr lang="zh-CN" altLang="en-US" sz="1400" dirty="0" smtClean="0"/>
              <a:t>处理</a:t>
            </a:r>
            <a:endParaRPr lang="en-US" altLang="zh-CN" sz="1400" dirty="0" smtClean="0"/>
          </a:p>
          <a:p>
            <a:pPr lvl="1">
              <a:buFont typeface="Wingdings 3" charset="2"/>
              <a:buAutoNum type="arabicParenR"/>
            </a:pPr>
            <a:r>
              <a:rPr lang="zh-CN" altLang="en-US" sz="1400" dirty="0"/>
              <a:t>处理任务队列，即</a:t>
            </a:r>
            <a:r>
              <a:rPr lang="en-US" altLang="zh-CN" sz="1400" dirty="0" smtClean="0"/>
              <a:t>runAllTasks</a:t>
            </a:r>
          </a:p>
          <a:p>
            <a:pPr>
              <a:buAutoNum type="arabicParenR"/>
            </a:pPr>
            <a:r>
              <a:rPr lang="zh-CN" altLang="en-US" sz="1400" dirty="0"/>
              <a:t>每</a:t>
            </a:r>
            <a:r>
              <a:rPr lang="zh-CN" altLang="en-US" sz="1400" dirty="0" smtClean="0"/>
              <a:t>个</a:t>
            </a:r>
            <a:r>
              <a:rPr lang="en-US" altLang="zh-CN" sz="1400" dirty="0"/>
              <a:t>Worker </a:t>
            </a:r>
            <a:r>
              <a:rPr lang="en-US" altLang="zh-CN" sz="1400" dirty="0" smtClean="0"/>
              <a:t>NIOEventLoop</a:t>
            </a:r>
            <a:r>
              <a:rPr lang="zh-CN" altLang="en-US" sz="1400" dirty="0" smtClean="0"/>
              <a:t>处理业务时，会使用</a:t>
            </a:r>
            <a:r>
              <a:rPr lang="en-US" altLang="zh-CN" sz="1400" dirty="0" smtClean="0"/>
              <a:t>pipeline(</a:t>
            </a:r>
            <a:r>
              <a:rPr lang="zh-CN" altLang="en-US" sz="1400" dirty="0" smtClean="0"/>
              <a:t>管道</a:t>
            </a:r>
            <a:r>
              <a:rPr lang="en-US" altLang="zh-CN" sz="1400" dirty="0" smtClean="0"/>
              <a:t>),pipeline</a:t>
            </a:r>
            <a:r>
              <a:rPr lang="zh-CN" altLang="en-US" sz="1400" dirty="0" smtClean="0"/>
              <a:t>中包含</a:t>
            </a:r>
            <a:r>
              <a:rPr lang="en-US" altLang="zh-CN" sz="1400" dirty="0" smtClean="0"/>
              <a:t>channel,</a:t>
            </a:r>
            <a:r>
              <a:rPr lang="zh-CN" altLang="en-US" sz="1400" dirty="0" smtClean="0"/>
              <a:t>即通过</a:t>
            </a:r>
            <a:r>
              <a:rPr lang="en-US" altLang="zh-CN" sz="1400" dirty="0" smtClean="0"/>
              <a:t>pipeline</a:t>
            </a:r>
            <a:r>
              <a:rPr lang="zh-CN" altLang="en-US" sz="1400" dirty="0" smtClean="0"/>
              <a:t>可以获得对应</a:t>
            </a:r>
            <a:r>
              <a:rPr lang="en-US" altLang="zh-CN" sz="1400" dirty="0" smtClean="0"/>
              <a:t>channel</a:t>
            </a:r>
            <a:r>
              <a:rPr lang="zh-CN" altLang="en-US" sz="1400" dirty="0" smtClean="0"/>
              <a:t>，</a:t>
            </a:r>
            <a:r>
              <a:rPr lang="zh-CN" altLang="en-US" sz="1400" dirty="0"/>
              <a:t>管道</a:t>
            </a:r>
            <a:r>
              <a:rPr lang="zh-CN" altLang="en-US" sz="1400" dirty="0" smtClean="0"/>
              <a:t>中维护了很多处理器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15" y="0"/>
            <a:ext cx="587308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8652960" y="616320"/>
              <a:ext cx="973440" cy="40212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3600" y="606960"/>
                <a:ext cx="9921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/>
              <p14:cNvContentPartPr/>
              <p14:nvPr/>
            </p14:nvContentPartPr>
            <p14:xfrm>
              <a:off x="11126520" y="589320"/>
              <a:ext cx="946800" cy="45576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17160" y="579960"/>
                <a:ext cx="965520" cy="4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1042" y="2929719"/>
            <a:ext cx="8596668" cy="1320800"/>
          </a:xfrm>
        </p:spPr>
        <p:txBody>
          <a:bodyPr/>
          <a:lstStyle/>
          <a:p>
            <a:r>
              <a:rPr lang="en-US" altLang="zh-CN" dirty="0" smtClean="0"/>
              <a:t>Netty</a:t>
            </a:r>
            <a:r>
              <a:rPr lang="zh-CN" altLang="en-US" dirty="0"/>
              <a:t>部</a:t>
            </a:r>
            <a:r>
              <a:rPr lang="zh-CN" altLang="en-US" dirty="0" smtClean="0"/>
              <a:t>分</a:t>
            </a:r>
            <a:r>
              <a:rPr lang="en-US" altLang="zh-CN" dirty="0" smtClean="0"/>
              <a:t>-Netty</a:t>
            </a:r>
            <a:r>
              <a:rPr lang="zh-CN" altLang="en-US" dirty="0" smtClean="0"/>
              <a:t>快速入门实例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12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8" y="1023653"/>
            <a:ext cx="11247817" cy="49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12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0" y="880705"/>
            <a:ext cx="11372234" cy="50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32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19" y="1044763"/>
            <a:ext cx="10464369" cy="48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88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7" y="879428"/>
            <a:ext cx="11694135" cy="516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34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07" y="1104117"/>
            <a:ext cx="10146274" cy="47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29" y="723330"/>
            <a:ext cx="10956632" cy="55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27" y="1060900"/>
            <a:ext cx="9774789" cy="502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860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42863" y="2765946"/>
            <a:ext cx="8596668" cy="1320800"/>
          </a:xfrm>
        </p:spPr>
        <p:txBody>
          <a:bodyPr/>
          <a:lstStyle/>
          <a:p>
            <a:r>
              <a:rPr lang="en-US" altLang="zh-CN" dirty="0" smtClean="0"/>
              <a:t>Netty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-Netty</a:t>
            </a:r>
            <a:r>
              <a:rPr lang="zh-CN" altLang="en-US" dirty="0" smtClean="0"/>
              <a:t>核心组件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486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8" y="563539"/>
            <a:ext cx="11183466" cy="57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74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950"/>
            <a:ext cx="12260135" cy="440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1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6" y="1356600"/>
            <a:ext cx="11675194" cy="417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25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9" y="1184512"/>
            <a:ext cx="11395369" cy="46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568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0" y="1456819"/>
            <a:ext cx="11360054" cy="31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37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1" y="1694525"/>
            <a:ext cx="11862637" cy="34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52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31" y="1104643"/>
            <a:ext cx="10366351" cy="49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250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84" y="1199631"/>
            <a:ext cx="11604589" cy="468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93" y="911910"/>
            <a:ext cx="11105527" cy="53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1" y="746611"/>
            <a:ext cx="11276952" cy="58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6" y="1584068"/>
            <a:ext cx="11303263" cy="34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7" y="829883"/>
            <a:ext cx="11498031" cy="557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266"/>
            <a:ext cx="11613480" cy="471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62" y="800313"/>
            <a:ext cx="11856322" cy="57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1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3" y="733069"/>
            <a:ext cx="11620619" cy="540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29" y="1132622"/>
            <a:ext cx="10389635" cy="483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41" y="154950"/>
            <a:ext cx="11309247" cy="646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8" y="800610"/>
            <a:ext cx="11581173" cy="52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91" y="756135"/>
            <a:ext cx="10728941" cy="53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1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86" y="477672"/>
            <a:ext cx="11523024" cy="59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185862"/>
            <a:ext cx="10986814" cy="449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2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665389"/>
            <a:ext cx="11354298" cy="58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8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30628" y="1943100"/>
            <a:ext cx="11841581" cy="4637315"/>
            <a:chOff x="12963" y="1077685"/>
            <a:chExt cx="11841581" cy="4637315"/>
          </a:xfrm>
        </p:grpSpPr>
        <p:sp>
          <p:nvSpPr>
            <p:cNvPr id="2" name="矩形 1"/>
            <p:cNvSpPr/>
            <p:nvPr/>
          </p:nvSpPr>
          <p:spPr>
            <a:xfrm>
              <a:off x="12963" y="2744728"/>
              <a:ext cx="1436914" cy="99604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Socket </a:t>
              </a:r>
              <a:r>
                <a:rPr lang="zh-CN" altLang="en-US" dirty="0" smtClean="0"/>
                <a:t>二进制字节码</a:t>
              </a:r>
              <a:endParaRPr lang="zh-CN" altLang="en-US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1877786" y="1077685"/>
              <a:ext cx="9976758" cy="463731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b="1" dirty="0" smtClean="0"/>
                <a:t>ChannelPiple</a:t>
              </a:r>
              <a:endParaRPr lang="zh-CN" altLang="en-US" b="1" dirty="0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068284" y="1537131"/>
              <a:ext cx="7043059" cy="388211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dirty="0" smtClean="0"/>
                <a:t>ToIntegerDecoder(</a:t>
              </a:r>
              <a:r>
                <a:rPr lang="zh-CN" altLang="en-US" dirty="0" smtClean="0"/>
                <a:t>自定义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171702" y="2489137"/>
              <a:ext cx="4082142" cy="1438853"/>
              <a:chOff x="2188029" y="2841170"/>
              <a:chExt cx="6204857" cy="1438853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2188029" y="2841170"/>
                <a:ext cx="6204857" cy="9144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334985" y="3910691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入</a:t>
                </a:r>
                <a:r>
                  <a:rPr lang="zh-CN" altLang="en-US" dirty="0" smtClean="0"/>
                  <a:t>栈</a:t>
                </a:r>
                <a:r>
                  <a:rPr lang="en-US" altLang="zh-CN" dirty="0" smtClean="0"/>
                  <a:t>ByteBuf</a:t>
                </a: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334985" y="3077934"/>
                <a:ext cx="653143" cy="4408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107871" y="3065688"/>
                <a:ext cx="653143" cy="4408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668982" y="3077934"/>
                <a:ext cx="653143" cy="4408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950528" y="3077934"/>
                <a:ext cx="653143" cy="4408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861706" y="3082017"/>
                <a:ext cx="653143" cy="4408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599213" y="3065688"/>
                <a:ext cx="653143" cy="4408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404753" y="3077934"/>
                <a:ext cx="653143" cy="4408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199415" y="3079872"/>
                <a:ext cx="653143" cy="44087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6468550" y="2486025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DECODE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673344" y="2486025"/>
              <a:ext cx="1241722" cy="16777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dirty="0"/>
                <a:t>LIST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7789050" y="2950420"/>
              <a:ext cx="896175" cy="45413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817141" y="3514673"/>
              <a:ext cx="896175" cy="45413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cxnSp>
          <p:nvCxnSpPr>
            <p:cNvPr id="22" name="肘形连接符 21"/>
            <p:cNvCxnSpPr>
              <a:stCxn id="17" idx="2"/>
              <a:endCxn id="18" idx="2"/>
            </p:cNvCxnSpPr>
            <p:nvPr/>
          </p:nvCxnSpPr>
          <p:spPr>
            <a:xfrm rot="16200000" flipH="1">
              <a:off x="7228296" y="3097878"/>
              <a:ext cx="763363" cy="1368455"/>
            </a:xfrm>
            <a:prstGeom prst="bentConnector3">
              <a:avLst>
                <a:gd name="adj1" fmla="val 12994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圆角矩形 22"/>
            <p:cNvSpPr/>
            <p:nvPr/>
          </p:nvSpPr>
          <p:spPr>
            <a:xfrm>
              <a:off x="9748158" y="1452169"/>
              <a:ext cx="1973608" cy="38821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ChannelInboundHandler</a:t>
              </a:r>
            </a:p>
            <a:p>
              <a:pPr algn="ctr"/>
              <a:endParaRPr lang="en-US" altLang="zh-CN" dirty="0" smtClean="0"/>
            </a:p>
            <a:p>
              <a:pPr algn="ctr"/>
              <a:r>
                <a:rPr lang="en-US" altLang="zh-CN" dirty="0" smtClean="0"/>
                <a:t>//</a:t>
              </a:r>
              <a:r>
                <a:rPr lang="zh-CN" altLang="en-US" dirty="0" smtClean="0"/>
                <a:t>业务逻辑处理</a:t>
              </a:r>
              <a:r>
                <a:rPr lang="en-US" altLang="zh-CN" dirty="0" smtClean="0"/>
                <a:t>Handler</a:t>
              </a:r>
              <a:endParaRPr lang="zh-CN" altLang="en-US" dirty="0"/>
            </a:p>
          </p:txBody>
        </p:sp>
        <p:cxnSp>
          <p:nvCxnSpPr>
            <p:cNvPr id="29" name="直接箭头连接符 28"/>
            <p:cNvCxnSpPr>
              <a:stCxn id="19" idx="3"/>
              <a:endCxn id="23" idx="1"/>
            </p:cNvCxnSpPr>
            <p:nvPr/>
          </p:nvCxnSpPr>
          <p:spPr>
            <a:xfrm>
              <a:off x="8685225" y="3177489"/>
              <a:ext cx="1062933" cy="2157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2" idx="3"/>
              <a:endCxn id="5" idx="1"/>
            </p:cNvCxnSpPr>
            <p:nvPr/>
          </p:nvCxnSpPr>
          <p:spPr>
            <a:xfrm>
              <a:off x="1449877" y="3242750"/>
              <a:ext cx="618407" cy="2354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284001" y="443372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入栈示意图</a:t>
            </a:r>
            <a:r>
              <a:rPr lang="en-US" altLang="zh-CN" sz="3600" dirty="0" smtClean="0"/>
              <a:t>【</a:t>
            </a:r>
            <a:r>
              <a:rPr lang="zh-CN" altLang="en-US" sz="3600" dirty="0" smtClean="0"/>
              <a:t>解码都是入栈</a:t>
            </a:r>
            <a:r>
              <a:rPr lang="en-US" altLang="zh-CN" sz="3600" dirty="0" smtClean="0"/>
              <a:t>】</a:t>
            </a:r>
            <a:endParaRPr lang="zh-CN" altLang="en-US" sz="3600" dirty="0"/>
          </a:p>
        </p:txBody>
      </p:sp>
      <p:sp>
        <p:nvSpPr>
          <p:cNvPr id="34" name="文本框 33"/>
          <p:cNvSpPr txBox="1"/>
          <p:nvPr/>
        </p:nvSpPr>
        <p:spPr>
          <a:xfrm>
            <a:off x="6470310" y="2480769"/>
            <a:ext cx="1496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四个字节赌一次</a:t>
            </a:r>
            <a:r>
              <a:rPr lang="en-US" altLang="zh-CN" dirty="0" smtClean="0"/>
              <a:t>[</a:t>
            </a:r>
            <a:r>
              <a:rPr lang="zh-CN" altLang="en-US" dirty="0" smtClean="0"/>
              <a:t>上一份代码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cxnSp>
        <p:nvCxnSpPr>
          <p:cNvPr id="36" name="直接箭头连接符 35"/>
          <p:cNvCxnSpPr>
            <a:stCxn id="20" idx="3"/>
            <a:endCxn id="23" idx="1"/>
          </p:cNvCxnSpPr>
          <p:nvPr/>
        </p:nvCxnSpPr>
        <p:spPr>
          <a:xfrm flipV="1">
            <a:off x="8830981" y="4258644"/>
            <a:ext cx="1034842" cy="348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2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321972" y="1571220"/>
            <a:ext cx="11833539" cy="2498504"/>
            <a:chOff x="321972" y="1571220"/>
            <a:chExt cx="11833539" cy="2498504"/>
          </a:xfrm>
        </p:grpSpPr>
        <p:sp>
          <p:nvSpPr>
            <p:cNvPr id="4" name="矩形 3"/>
            <p:cNvSpPr/>
            <p:nvPr/>
          </p:nvSpPr>
          <p:spPr>
            <a:xfrm>
              <a:off x="321972" y="1571221"/>
              <a:ext cx="4018208" cy="24985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dirty="0" smtClean="0"/>
                <a:t>Client</a:t>
              </a:r>
            </a:p>
            <a:p>
              <a:endParaRPr lang="en-US" altLang="zh-CN" dirty="0"/>
            </a:p>
            <a:p>
              <a:r>
                <a:rPr lang="en-US" altLang="zh-CN" dirty="0" smtClean="0"/>
                <a:t>channelpipeline</a:t>
              </a: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463639" y="2665926"/>
              <a:ext cx="1094704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ChannelHandler</a:t>
              </a:r>
              <a:r>
                <a:rPr lang="zh-CN" altLang="en-US" dirty="0" smtClean="0"/>
                <a:t>（业务）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031641" y="3123126"/>
              <a:ext cx="2054180" cy="6117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Encoder(OutBoundHandler)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4980602" y="2532845"/>
              <a:ext cx="2788277" cy="59028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Socket[</a:t>
              </a:r>
              <a:r>
                <a:rPr lang="zh-CN" altLang="en-US" dirty="0" smtClean="0"/>
                <a:t>网络通信</a:t>
              </a:r>
              <a:r>
                <a:rPr lang="en-US" altLang="zh-CN" dirty="0" smtClean="0"/>
                <a:t>]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8137303" y="1571220"/>
              <a:ext cx="4018208" cy="24985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altLang="zh-CN" dirty="0" smtClean="0"/>
                <a:t>Server</a:t>
              </a:r>
            </a:p>
            <a:p>
              <a:pPr algn="r"/>
              <a:endParaRPr lang="en-US" altLang="zh-CN" dirty="0"/>
            </a:p>
            <a:p>
              <a:pPr algn="r"/>
              <a:r>
                <a:rPr lang="en-US" altLang="zh-CN" dirty="0" smtClean="0"/>
                <a:t>channelpipeline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0920748" y="2665926"/>
              <a:ext cx="1094704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ChannelHandler</a:t>
              </a:r>
              <a:r>
                <a:rPr lang="zh-CN" altLang="en-US" dirty="0" smtClean="0"/>
                <a:t>（业务）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373147" y="3123126"/>
              <a:ext cx="2054180" cy="6117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Decoder(InBoundHandler)</a:t>
              </a:r>
              <a:endParaRPr lang="zh-CN" altLang="en-US" dirty="0"/>
            </a:p>
          </p:txBody>
        </p:sp>
        <p:cxnSp>
          <p:nvCxnSpPr>
            <p:cNvPr id="12" name="肘形连接符 11"/>
            <p:cNvCxnSpPr>
              <a:endCxn id="6" idx="1"/>
            </p:cNvCxnSpPr>
            <p:nvPr/>
          </p:nvCxnSpPr>
          <p:spPr>
            <a:xfrm>
              <a:off x="1568404" y="3123126"/>
              <a:ext cx="463237" cy="305874"/>
            </a:xfrm>
            <a:prstGeom prst="bentConnector3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/>
            <p:cNvCxnSpPr>
              <a:stCxn id="6" idx="3"/>
              <a:endCxn id="7" idx="1"/>
            </p:cNvCxnSpPr>
            <p:nvPr/>
          </p:nvCxnSpPr>
          <p:spPr>
            <a:xfrm flipV="1">
              <a:off x="4085821" y="2827986"/>
              <a:ext cx="894781" cy="601014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>
              <a:endCxn id="10" idx="1"/>
            </p:cNvCxnSpPr>
            <p:nvPr/>
          </p:nvCxnSpPr>
          <p:spPr>
            <a:xfrm>
              <a:off x="7768072" y="2833352"/>
              <a:ext cx="605075" cy="59564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>
              <a:endCxn id="9" idx="1"/>
            </p:cNvCxnSpPr>
            <p:nvPr/>
          </p:nvCxnSpPr>
          <p:spPr>
            <a:xfrm flipV="1">
              <a:off x="10422633" y="3123126"/>
              <a:ext cx="498115" cy="30587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2031641" y="1725230"/>
              <a:ext cx="2054180" cy="61174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Decoder(InBoundHandler)</a:t>
              </a:r>
              <a:endParaRPr lang="zh-CN" altLang="en-US" dirty="0"/>
            </a:p>
          </p:txBody>
        </p:sp>
        <p:cxnSp>
          <p:nvCxnSpPr>
            <p:cNvPr id="23" name="肘形连接符 22"/>
            <p:cNvCxnSpPr>
              <a:stCxn id="7" idx="0"/>
              <a:endCxn id="22" idx="3"/>
            </p:cNvCxnSpPr>
            <p:nvPr/>
          </p:nvCxnSpPr>
          <p:spPr>
            <a:xfrm rot="16200000" flipV="1">
              <a:off x="4979411" y="1137515"/>
              <a:ext cx="501741" cy="2288920"/>
            </a:xfrm>
            <a:prstGeom prst="bentConnector2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8275748" y="1826923"/>
              <a:ext cx="2054180" cy="61174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Encoder(OutBoundHandler)</a:t>
              </a:r>
              <a:endParaRPr lang="zh-CN" altLang="en-US" dirty="0"/>
            </a:p>
          </p:txBody>
        </p:sp>
        <p:cxnSp>
          <p:nvCxnSpPr>
            <p:cNvPr id="27" name="肘形连接符 26"/>
            <p:cNvCxnSpPr>
              <a:stCxn id="22" idx="1"/>
              <a:endCxn id="5" idx="0"/>
            </p:cNvCxnSpPr>
            <p:nvPr/>
          </p:nvCxnSpPr>
          <p:spPr>
            <a:xfrm rot="10800000" flipV="1">
              <a:off x="1010991" y="2031104"/>
              <a:ext cx="1020650" cy="634822"/>
            </a:xfrm>
            <a:prstGeom prst="bentConnector2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肘形连接符 28"/>
            <p:cNvCxnSpPr>
              <a:stCxn id="9" idx="0"/>
              <a:endCxn id="26" idx="3"/>
            </p:cNvCxnSpPr>
            <p:nvPr/>
          </p:nvCxnSpPr>
          <p:spPr>
            <a:xfrm rot="16200000" flipV="1">
              <a:off x="10632450" y="1830276"/>
              <a:ext cx="533129" cy="1138172"/>
            </a:xfrm>
            <a:prstGeom prst="bentConnector2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10" idx="2"/>
              <a:endCxn id="7" idx="2"/>
            </p:cNvCxnSpPr>
            <p:nvPr/>
          </p:nvCxnSpPr>
          <p:spPr>
            <a:xfrm rot="5400000" flipH="1">
              <a:off x="7581615" y="1916252"/>
              <a:ext cx="611747" cy="3025496"/>
            </a:xfrm>
            <a:prstGeom prst="bentConnector3">
              <a:avLst>
                <a:gd name="adj1" fmla="val -37368"/>
              </a:avLst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21972" y="539716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Netty</a:t>
            </a:r>
            <a:r>
              <a:rPr lang="zh-CN" altLang="en-US" sz="3600" dirty="0" smtClean="0"/>
              <a:t>编</a:t>
            </a:r>
            <a:r>
              <a:rPr lang="zh-CN" altLang="en-US" sz="3600" dirty="0"/>
              <a:t>解码</a:t>
            </a:r>
            <a:r>
              <a:rPr lang="zh-CN" altLang="en-US" sz="3600" dirty="0" smtClean="0"/>
              <a:t>器示意图</a:t>
            </a:r>
            <a:endParaRPr lang="zh-CN" altLang="en-US" sz="3600" dirty="0"/>
          </a:p>
        </p:txBody>
      </p:sp>
      <p:grpSp>
        <p:nvGrpSpPr>
          <p:cNvPr id="55" name="组合 54"/>
          <p:cNvGrpSpPr/>
          <p:nvPr/>
        </p:nvGrpSpPr>
        <p:grpSpPr>
          <a:xfrm>
            <a:off x="6233074" y="833695"/>
            <a:ext cx="3320320" cy="429435"/>
            <a:chOff x="1962663" y="5476484"/>
            <a:chExt cx="3320320" cy="429435"/>
          </a:xfrm>
        </p:grpSpPr>
        <p:cxnSp>
          <p:nvCxnSpPr>
            <p:cNvPr id="49" name="直接箭头连接符 48"/>
            <p:cNvCxnSpPr/>
            <p:nvPr/>
          </p:nvCxnSpPr>
          <p:spPr>
            <a:xfrm>
              <a:off x="2052529" y="5905919"/>
              <a:ext cx="1159099" cy="0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4057190" y="5905919"/>
              <a:ext cx="1159099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1962663" y="547648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客户端出栈</a:t>
              </a:r>
              <a:endParaRPr lang="zh-CN" altLang="en-US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944155" y="547648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服务</a:t>
              </a:r>
              <a:r>
                <a:rPr lang="zh-CN" altLang="en-US" dirty="0" smtClean="0"/>
                <a:t>端出栈</a:t>
              </a:r>
              <a:endParaRPr lang="zh-CN" altLang="en-US" dirty="0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321972" y="4754179"/>
            <a:ext cx="11705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说</a:t>
            </a:r>
            <a:r>
              <a:rPr lang="zh-CN" altLang="en-US" dirty="0" smtClean="0"/>
              <a:t>明：</a:t>
            </a:r>
            <a:endParaRPr lang="en-US" altLang="zh-CN" dirty="0" smtClean="0"/>
          </a:p>
          <a:p>
            <a:pPr marL="342900" indent="-342900">
              <a:buAutoNum type="arabicParenR"/>
            </a:pPr>
            <a:r>
              <a:rPr lang="zh-CN" altLang="en-US" dirty="0" smtClean="0"/>
              <a:t>不论是解码器还是编码器，接收到的消息必须与待处理的消息类型一致，否则该编解码器的</a:t>
            </a:r>
            <a:r>
              <a:rPr lang="en-US" altLang="zh-CN" dirty="0" smtClean="0"/>
              <a:t>handler</a:t>
            </a:r>
            <a:r>
              <a:rPr lang="zh-CN" altLang="en-US" dirty="0" smtClean="0"/>
              <a:t>不会被执行</a:t>
            </a:r>
            <a:endParaRPr lang="en-US" altLang="zh-CN" dirty="0" smtClean="0"/>
          </a:p>
          <a:p>
            <a:pPr marL="342900" indent="-342900">
              <a:buAutoNum type="arabicParenR"/>
            </a:pPr>
            <a:r>
              <a:rPr lang="zh-CN" altLang="en-US" dirty="0" smtClean="0"/>
              <a:t>在解码器进行解码时，需要判断缓存区（</a:t>
            </a:r>
            <a:r>
              <a:rPr lang="en-US" altLang="zh-CN" dirty="0" smtClean="0"/>
              <a:t>ByteBuf</a:t>
            </a:r>
            <a:r>
              <a:rPr lang="zh-CN" altLang="en-US" dirty="0" smtClean="0"/>
              <a:t>）</a:t>
            </a:r>
            <a:r>
              <a:rPr lang="zh-CN" altLang="en-US" dirty="0"/>
              <a:t>数</a:t>
            </a:r>
            <a:r>
              <a:rPr lang="zh-CN" altLang="en-US" dirty="0" smtClean="0"/>
              <a:t>据是否足够，否则接收到的结果会和预期的不一致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6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94" y="1184386"/>
            <a:ext cx="10624266" cy="52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71" y="958940"/>
            <a:ext cx="10689584" cy="53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95" y="1811291"/>
            <a:ext cx="11406141" cy="39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84" y="606447"/>
            <a:ext cx="11739150" cy="554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2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13" y="1079679"/>
            <a:ext cx="11328255" cy="414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69" y="167425"/>
            <a:ext cx="9388430" cy="65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02" y="1037230"/>
            <a:ext cx="10392891" cy="49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741354" y="2894735"/>
            <a:ext cx="6497350" cy="1320800"/>
          </a:xfrm>
        </p:spPr>
        <p:txBody>
          <a:bodyPr/>
          <a:lstStyle/>
          <a:p>
            <a:r>
              <a:rPr lang="en-US" altLang="zh-CN" dirty="0" smtClean="0"/>
              <a:t>Netty</a:t>
            </a:r>
            <a:r>
              <a:rPr lang="zh-CN" altLang="en-US" dirty="0" smtClean="0"/>
              <a:t>部分</a:t>
            </a:r>
            <a:r>
              <a:rPr lang="en-US" altLang="zh-CN" dirty="0" smtClean="0"/>
              <a:t>-RPC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8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0" y="476518"/>
            <a:ext cx="11963400" cy="61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33" y="1080617"/>
            <a:ext cx="11204399" cy="49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46" y="879183"/>
            <a:ext cx="10838372" cy="53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62" y="961221"/>
            <a:ext cx="10863129" cy="53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09" y="644546"/>
            <a:ext cx="11405956" cy="55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0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52" y="736510"/>
            <a:ext cx="10572885" cy="57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9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2852</TotalTime>
  <Words>1525</Words>
  <Application>Microsoft Office PowerPoint</Application>
  <PresentationFormat>宽屏</PresentationFormat>
  <Paragraphs>160</Paragraphs>
  <Slides>96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3" baseType="lpstr">
      <vt:lpstr>等线</vt:lpstr>
      <vt:lpstr>方正姚体</vt:lpstr>
      <vt:lpstr>华文新魏</vt:lpstr>
      <vt:lpstr>Arial</vt:lpstr>
      <vt:lpstr>Trebuchet MS</vt:lpstr>
      <vt:lpstr>Wingdings 3</vt:lpstr>
      <vt:lpstr>平面</vt:lpstr>
      <vt:lpstr>Netty核心技术和源码分析</vt:lpstr>
      <vt:lpstr>PowerPoint 演示文稿</vt:lpstr>
      <vt:lpstr>BIO NIO模型架构说明</vt:lpstr>
      <vt:lpstr>BIO NIO模型架构说明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NIO 三大核心示意图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传统IO模型</vt:lpstr>
      <vt:lpstr>NIO与零拷贝-MMAP优化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Netty部分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Netty部分-Reactor三种模式分析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单Reactor多线程</vt:lpstr>
      <vt:lpstr>单Reactor多线程原理图</vt:lpstr>
      <vt:lpstr>PowerPoint 演示文稿</vt:lpstr>
      <vt:lpstr>主从Reactor多线程</vt:lpstr>
      <vt:lpstr>PowerPoint 演示文稿</vt:lpstr>
      <vt:lpstr>PowerPoint 演示文稿</vt:lpstr>
      <vt:lpstr>Netty部分-Netty原理介绍</vt:lpstr>
      <vt:lpstr>Netty模型-简单版</vt:lpstr>
      <vt:lpstr>Netty模型-进阶版</vt:lpstr>
      <vt:lpstr>Netty模型-详细版</vt:lpstr>
      <vt:lpstr>Netty部分-Netty快速入门实例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Netty部分-Netty核心组件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Netty部分-RPC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Netty核心技术和源码分析</dc:title>
  <dc:creator>微软用户</dc:creator>
  <cp:lastModifiedBy>微软用户</cp:lastModifiedBy>
  <cp:revision>152</cp:revision>
  <dcterms:created xsi:type="dcterms:W3CDTF">2020-03-29T13:19:44Z</dcterms:created>
  <dcterms:modified xsi:type="dcterms:W3CDTF">2020-04-18T15:58:50Z</dcterms:modified>
</cp:coreProperties>
</file>